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8" r:id="rId1"/>
  </p:sldMasterIdLst>
  <p:notesMasterIdLst>
    <p:notesMasterId r:id="rId86"/>
  </p:notesMasterIdLst>
  <p:handoutMasterIdLst>
    <p:handoutMasterId r:id="rId87"/>
  </p:handoutMasterIdLst>
  <p:sldIdLst>
    <p:sldId id="450" r:id="rId2"/>
    <p:sldId id="505" r:id="rId3"/>
    <p:sldId id="506" r:id="rId4"/>
    <p:sldId id="507" r:id="rId5"/>
    <p:sldId id="508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6" r:id="rId27"/>
    <p:sldId id="537" r:id="rId28"/>
    <p:sldId id="538" r:id="rId29"/>
    <p:sldId id="539" r:id="rId30"/>
    <p:sldId id="540" r:id="rId31"/>
    <p:sldId id="541" r:id="rId32"/>
    <p:sldId id="542" r:id="rId33"/>
    <p:sldId id="543" r:id="rId34"/>
    <p:sldId id="544" r:id="rId35"/>
    <p:sldId id="546" r:id="rId36"/>
    <p:sldId id="533" r:id="rId37"/>
    <p:sldId id="535" r:id="rId38"/>
    <p:sldId id="463" r:id="rId39"/>
    <p:sldId id="464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98" r:id="rId48"/>
    <p:sldId id="499" r:id="rId49"/>
    <p:sldId id="500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501" r:id="rId63"/>
    <p:sldId id="502" r:id="rId64"/>
    <p:sldId id="503" r:id="rId65"/>
    <p:sldId id="54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49" r:id="rId76"/>
    <p:sldId id="444" r:id="rId77"/>
    <p:sldId id="445" r:id="rId78"/>
    <p:sldId id="452" r:id="rId79"/>
    <p:sldId id="453" r:id="rId80"/>
    <p:sldId id="456" r:id="rId81"/>
    <p:sldId id="448" r:id="rId82"/>
    <p:sldId id="413" r:id="rId83"/>
    <p:sldId id="414" r:id="rId84"/>
    <p:sldId id="443" r:id="rId85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14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29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44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59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5747" algn="l" defTabSz="914298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2896" algn="l" defTabSz="914298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046" algn="l" defTabSz="914298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195" algn="l" defTabSz="914298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FE2"/>
    <a:srgbClr val="1C2B41"/>
    <a:srgbClr val="000000"/>
    <a:srgbClr val="3845A8"/>
    <a:srgbClr val="032293"/>
    <a:srgbClr val="B3B3B3"/>
    <a:srgbClr val="66FFFF"/>
    <a:srgbClr val="FF66FF"/>
    <a:srgbClr val="00FF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29" autoAdjust="0"/>
    <p:restoredTop sz="86106" autoAdjust="0"/>
  </p:normalViewPr>
  <p:slideViewPr>
    <p:cSldViewPr snapToGrid="0" snapToObjects="1">
      <p:cViewPr varScale="1">
        <p:scale>
          <a:sx n="79" d="100"/>
          <a:sy n="79" d="100"/>
        </p:scale>
        <p:origin x="20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5.xml"/><Relationship Id="rId3" Type="http://schemas.openxmlformats.org/officeDocument/2006/relationships/slide" Target="slides/slide14.xml"/><Relationship Id="rId7" Type="http://schemas.openxmlformats.org/officeDocument/2006/relationships/slide" Target="slides/slide22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20.xml"/><Relationship Id="rId5" Type="http://schemas.openxmlformats.org/officeDocument/2006/relationships/slide" Target="slides/slide18.xml"/><Relationship Id="rId4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323C2-4B4F-BF4C-B8E2-EF0088AA8907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F8346-9804-EE45-B639-E74FD9DD9C27}">
      <dgm:prSet phldrT="[Text]"/>
      <dgm:spPr/>
      <dgm:t>
        <a:bodyPr/>
        <a:lstStyle/>
        <a:p>
          <a:r>
            <a:rPr lang="en-US"/>
            <a:t>Similiarity Features</a:t>
          </a:r>
        </a:p>
      </dgm:t>
    </dgm:pt>
    <dgm:pt modelId="{4213F839-1FA6-B64D-9B49-A9E1A2B367CC}" type="parTrans" cxnId="{9BECAA2A-2F35-2F40-B4D1-DB5DE14A25BD}">
      <dgm:prSet/>
      <dgm:spPr/>
      <dgm:t>
        <a:bodyPr/>
        <a:lstStyle/>
        <a:p>
          <a:endParaRPr lang="en-US"/>
        </a:p>
      </dgm:t>
    </dgm:pt>
    <dgm:pt modelId="{4D25138D-6911-C141-B374-CC780C8345FB}" type="sibTrans" cxnId="{9BECAA2A-2F35-2F40-B4D1-DB5DE14A25BD}">
      <dgm:prSet/>
      <dgm:spPr/>
      <dgm:t>
        <a:bodyPr/>
        <a:lstStyle/>
        <a:p>
          <a:endParaRPr lang="en-US"/>
        </a:p>
      </dgm:t>
    </dgm:pt>
    <dgm:pt modelId="{C462E72F-6CB3-4C4B-B121-AAFD75A795EF}">
      <dgm:prSet phldrT="[Text]"/>
      <dgm:spPr/>
      <dgm:t>
        <a:bodyPr/>
        <a:lstStyle/>
        <a:p>
          <a:r>
            <a:rPr lang="en-US"/>
            <a:t>Attribute</a:t>
          </a:r>
          <a:r>
            <a:rPr lang="en-US" baseline="0"/>
            <a:t> names similarity</a:t>
          </a:r>
          <a:endParaRPr lang="en-US"/>
        </a:p>
      </dgm:t>
    </dgm:pt>
    <dgm:pt modelId="{1CD12112-D29B-B540-B860-D468F244DF25}" type="parTrans" cxnId="{AA2F7344-1936-8E43-A1E1-488131FCEB14}">
      <dgm:prSet/>
      <dgm:spPr/>
      <dgm:t>
        <a:bodyPr/>
        <a:lstStyle/>
        <a:p>
          <a:endParaRPr lang="en-US"/>
        </a:p>
      </dgm:t>
    </dgm:pt>
    <dgm:pt modelId="{36AD2303-190A-5043-98F6-79DC4FBEB53A}" type="sibTrans" cxnId="{AA2F7344-1936-8E43-A1E1-488131FCEB14}">
      <dgm:prSet/>
      <dgm:spPr/>
      <dgm:t>
        <a:bodyPr/>
        <a:lstStyle/>
        <a:p>
          <a:endParaRPr lang="en-US"/>
        </a:p>
      </dgm:t>
    </dgm:pt>
    <dgm:pt modelId="{A40D3DEA-5427-8E4E-91FB-BB06137C6202}">
      <dgm:prSet phldrT="[Text]"/>
      <dgm:spPr/>
      <dgm:t>
        <a:bodyPr/>
        <a:lstStyle/>
        <a:p>
          <a:r>
            <a:rPr lang="en-US"/>
            <a:t>Jaccard</a:t>
          </a:r>
        </a:p>
      </dgm:t>
    </dgm:pt>
    <dgm:pt modelId="{7CCE3D92-DDD7-5042-9981-1D3577B4C417}" type="parTrans" cxnId="{F493D588-6132-5A41-BCA2-DDFF19EDE9D4}">
      <dgm:prSet/>
      <dgm:spPr/>
      <dgm:t>
        <a:bodyPr/>
        <a:lstStyle/>
        <a:p>
          <a:endParaRPr lang="en-US"/>
        </a:p>
      </dgm:t>
    </dgm:pt>
    <dgm:pt modelId="{C59C8629-DD5D-5E42-A384-EF2B003C377E}" type="sibTrans" cxnId="{F493D588-6132-5A41-BCA2-DDFF19EDE9D4}">
      <dgm:prSet/>
      <dgm:spPr/>
      <dgm:t>
        <a:bodyPr/>
        <a:lstStyle/>
        <a:p>
          <a:endParaRPr lang="en-US"/>
        </a:p>
      </dgm:t>
    </dgm:pt>
    <dgm:pt modelId="{D502DCE8-3419-9448-9C6F-FC6625856539}">
      <dgm:prSet phldrT="[Text]"/>
      <dgm:spPr/>
      <dgm:t>
        <a:bodyPr/>
        <a:lstStyle/>
        <a:p>
          <a:r>
            <a:rPr lang="en-US"/>
            <a:t>Value Similarity</a:t>
          </a:r>
        </a:p>
      </dgm:t>
    </dgm:pt>
    <dgm:pt modelId="{61C19742-4326-7A44-A825-0D66C6336BD0}" type="parTrans" cxnId="{CD7CC679-52E5-3D47-BCE4-91ECDCF5D8AD}">
      <dgm:prSet/>
      <dgm:spPr/>
      <dgm:t>
        <a:bodyPr/>
        <a:lstStyle/>
        <a:p>
          <a:endParaRPr lang="en-US"/>
        </a:p>
      </dgm:t>
    </dgm:pt>
    <dgm:pt modelId="{9E435591-B112-9B4E-B2DE-6DA4480E1628}" type="sibTrans" cxnId="{CD7CC679-52E5-3D47-BCE4-91ECDCF5D8AD}">
      <dgm:prSet/>
      <dgm:spPr/>
      <dgm:t>
        <a:bodyPr/>
        <a:lstStyle/>
        <a:p>
          <a:endParaRPr lang="en-US"/>
        </a:p>
      </dgm:t>
    </dgm:pt>
    <dgm:pt modelId="{7BB7A8F7-31AD-C94E-B094-C2D208D647DE}">
      <dgm:prSet phldrT="[Text]"/>
      <dgm:spPr/>
      <dgm:t>
        <a:bodyPr/>
        <a:lstStyle/>
        <a:p>
          <a:r>
            <a:rPr lang="en-US"/>
            <a:t>TF-IDF</a:t>
          </a:r>
        </a:p>
      </dgm:t>
    </dgm:pt>
    <dgm:pt modelId="{79D8DEB9-540E-344A-B4DB-455CEFFA194B}" type="parTrans" cxnId="{18157801-88C8-8A45-B3FB-F59C9FA8D7D6}">
      <dgm:prSet/>
      <dgm:spPr/>
      <dgm:t>
        <a:bodyPr/>
        <a:lstStyle/>
        <a:p>
          <a:endParaRPr lang="en-US"/>
        </a:p>
      </dgm:t>
    </dgm:pt>
    <dgm:pt modelId="{9E52E60C-37D5-194C-9F0D-5A90321D01D5}" type="sibTrans" cxnId="{18157801-88C8-8A45-B3FB-F59C9FA8D7D6}">
      <dgm:prSet/>
      <dgm:spPr/>
      <dgm:t>
        <a:bodyPr/>
        <a:lstStyle/>
        <a:p>
          <a:endParaRPr lang="en-US"/>
        </a:p>
      </dgm:t>
    </dgm:pt>
    <dgm:pt modelId="{0BB25F3C-BA83-D849-B1CD-A1372460C3F1}">
      <dgm:prSet phldrT="[Text]"/>
      <dgm:spPr/>
      <dgm:t>
        <a:bodyPr/>
        <a:lstStyle/>
        <a:p>
          <a:r>
            <a:rPr lang="en-US"/>
            <a:t>Distribution Similarity</a:t>
          </a:r>
        </a:p>
      </dgm:t>
    </dgm:pt>
    <dgm:pt modelId="{C677AB73-CD28-1849-8314-F68027BA1C26}" type="parTrans" cxnId="{F37A730F-67B4-A848-913F-0151EBBB5E0F}">
      <dgm:prSet/>
      <dgm:spPr/>
      <dgm:t>
        <a:bodyPr/>
        <a:lstStyle/>
        <a:p>
          <a:endParaRPr lang="en-US"/>
        </a:p>
      </dgm:t>
    </dgm:pt>
    <dgm:pt modelId="{D8C9BC51-0C1D-DD40-8666-9284FCCF6E10}" type="sibTrans" cxnId="{F37A730F-67B4-A848-913F-0151EBBB5E0F}">
      <dgm:prSet/>
      <dgm:spPr/>
      <dgm:t>
        <a:bodyPr/>
        <a:lstStyle/>
        <a:p>
          <a:endParaRPr lang="en-US"/>
        </a:p>
      </dgm:t>
    </dgm:pt>
    <dgm:pt modelId="{C72616FF-73C8-084F-9AB2-AB4C7EDA6FFC}">
      <dgm:prSet phldrT="[Text]"/>
      <dgm:spPr/>
      <dgm:t>
        <a:bodyPr/>
        <a:lstStyle/>
        <a:p>
          <a:r>
            <a:rPr lang="en-US"/>
            <a:t>Jaccard</a:t>
          </a:r>
        </a:p>
      </dgm:t>
    </dgm:pt>
    <dgm:pt modelId="{7AD645A4-A314-8949-9D69-D81987E8EFBC}" type="parTrans" cxnId="{6D9C25FD-91C3-2C49-B8F9-CC4AA66EC130}">
      <dgm:prSet/>
      <dgm:spPr/>
      <dgm:t>
        <a:bodyPr/>
        <a:lstStyle/>
        <a:p>
          <a:endParaRPr lang="en-US"/>
        </a:p>
      </dgm:t>
    </dgm:pt>
    <dgm:pt modelId="{4D45C477-C741-6049-A97A-2C557389376B}" type="sibTrans" cxnId="{6D9C25FD-91C3-2C49-B8F9-CC4AA66EC130}">
      <dgm:prSet/>
      <dgm:spPr/>
      <dgm:t>
        <a:bodyPr/>
        <a:lstStyle/>
        <a:p>
          <a:endParaRPr lang="en-US"/>
        </a:p>
      </dgm:t>
    </dgm:pt>
    <dgm:pt modelId="{A581200B-1E45-6E4F-BC19-76B614BFC104}">
      <dgm:prSet phldrT="[Text]"/>
      <dgm:spPr/>
      <dgm:t>
        <a:bodyPr/>
        <a:lstStyle/>
        <a:p>
          <a:r>
            <a:rPr lang="en-US"/>
            <a:t>Mann-Whitney test</a:t>
          </a:r>
        </a:p>
      </dgm:t>
    </dgm:pt>
    <dgm:pt modelId="{1CA0BC62-7E8A-EC4A-811C-2326992B217F}" type="parTrans" cxnId="{6106A174-D8EB-7F48-B53E-C6F0D282D962}">
      <dgm:prSet/>
      <dgm:spPr/>
      <dgm:t>
        <a:bodyPr/>
        <a:lstStyle/>
        <a:p>
          <a:endParaRPr lang="en-US"/>
        </a:p>
      </dgm:t>
    </dgm:pt>
    <dgm:pt modelId="{9DF54048-E5D7-CB43-966D-E79578FB4A23}" type="sibTrans" cxnId="{6106A174-D8EB-7F48-B53E-C6F0D282D962}">
      <dgm:prSet/>
      <dgm:spPr/>
      <dgm:t>
        <a:bodyPr/>
        <a:lstStyle/>
        <a:p>
          <a:endParaRPr lang="en-US"/>
        </a:p>
      </dgm:t>
    </dgm:pt>
    <dgm:pt modelId="{00B9B371-F459-7346-85EA-3BAFCFD48585}">
      <dgm:prSet phldrT="[Text]"/>
      <dgm:spPr/>
      <dgm:t>
        <a:bodyPr/>
        <a:lstStyle/>
        <a:p>
          <a:r>
            <a:rPr lang="en-US"/>
            <a:t>Kolmogorov-Smirnov test</a:t>
          </a:r>
        </a:p>
      </dgm:t>
    </dgm:pt>
    <dgm:pt modelId="{D1E9CBF6-4278-5B42-A0B9-419DD77BD3ED}" type="parTrans" cxnId="{52F16E8F-3BA6-F04F-B842-05228A60FAE6}">
      <dgm:prSet/>
      <dgm:spPr/>
      <dgm:t>
        <a:bodyPr/>
        <a:lstStyle/>
        <a:p>
          <a:endParaRPr lang="en-US"/>
        </a:p>
      </dgm:t>
    </dgm:pt>
    <dgm:pt modelId="{63418B77-944A-6846-AF16-9B682C5E06DA}" type="sibTrans" cxnId="{52F16E8F-3BA6-F04F-B842-05228A60FAE6}">
      <dgm:prSet/>
      <dgm:spPr/>
      <dgm:t>
        <a:bodyPr/>
        <a:lstStyle/>
        <a:p>
          <a:endParaRPr lang="en-US"/>
        </a:p>
      </dgm:t>
    </dgm:pt>
    <dgm:pt modelId="{1B8ADFF4-33B2-5E47-BEC9-42B9737AFCDE}">
      <dgm:prSet phldrT="[Text]"/>
      <dgm:spPr/>
      <dgm:t>
        <a:bodyPr/>
        <a:lstStyle/>
        <a:p>
          <a:r>
            <a:rPr lang="en-US"/>
            <a:t>Histogram Similarity</a:t>
          </a:r>
        </a:p>
      </dgm:t>
    </dgm:pt>
    <dgm:pt modelId="{D15D057D-8637-EF43-84EB-1F8659CF0F4F}" type="parTrans" cxnId="{4E5BB627-3E0E-0F45-AA41-5280AC6BE00D}">
      <dgm:prSet/>
      <dgm:spPr/>
      <dgm:t>
        <a:bodyPr/>
        <a:lstStyle/>
        <a:p>
          <a:endParaRPr lang="en-US"/>
        </a:p>
      </dgm:t>
    </dgm:pt>
    <dgm:pt modelId="{E5A73AC7-BBC7-9840-B13C-0E3BBAFE5EF8}" type="sibTrans" cxnId="{4E5BB627-3E0E-0F45-AA41-5280AC6BE00D}">
      <dgm:prSet/>
      <dgm:spPr/>
      <dgm:t>
        <a:bodyPr/>
        <a:lstStyle/>
        <a:p>
          <a:endParaRPr lang="en-US"/>
        </a:p>
      </dgm:t>
    </dgm:pt>
    <dgm:pt modelId="{6D7BDA6B-4BA7-F846-84C1-C0E719F4C427}">
      <dgm:prSet phldrT="[Text]"/>
      <dgm:spPr/>
      <dgm:t>
        <a:bodyPr/>
        <a:lstStyle/>
        <a:p>
          <a:r>
            <a:rPr lang="en-US"/>
            <a:t>Mann-Whitney test</a:t>
          </a:r>
        </a:p>
      </dgm:t>
    </dgm:pt>
    <dgm:pt modelId="{C9885B11-850F-B841-A4E4-983303559352}" type="parTrans" cxnId="{D0D80490-9905-BE44-832B-A247B1E03248}">
      <dgm:prSet/>
      <dgm:spPr/>
      <dgm:t>
        <a:bodyPr/>
        <a:lstStyle/>
        <a:p>
          <a:endParaRPr lang="en-US"/>
        </a:p>
      </dgm:t>
    </dgm:pt>
    <dgm:pt modelId="{570BA346-DE43-8C47-A497-BADE3B7F00A5}" type="sibTrans" cxnId="{D0D80490-9905-BE44-832B-A247B1E03248}">
      <dgm:prSet/>
      <dgm:spPr/>
      <dgm:t>
        <a:bodyPr/>
        <a:lstStyle/>
        <a:p>
          <a:endParaRPr lang="en-US"/>
        </a:p>
      </dgm:t>
    </dgm:pt>
    <dgm:pt modelId="{8680137B-235D-1549-AE64-3D6D123D5481}" type="pres">
      <dgm:prSet presAssocID="{293323C2-4B4F-BF4C-B8E2-EF0088AA890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7F5DD7-B8F4-2C47-9F20-0C9AFD72CC41}" type="pres">
      <dgm:prSet presAssocID="{293323C2-4B4F-BF4C-B8E2-EF0088AA8907}" presName="hierFlow" presStyleCnt="0"/>
      <dgm:spPr/>
    </dgm:pt>
    <dgm:pt modelId="{1CB129CA-BC04-4F4E-B403-532BFE3A7AF9}" type="pres">
      <dgm:prSet presAssocID="{293323C2-4B4F-BF4C-B8E2-EF0088AA890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F743911-511D-EA49-AE03-C6AF11D0AD89}" type="pres">
      <dgm:prSet presAssocID="{D50F8346-9804-EE45-B639-E74FD9DD9C27}" presName="Name14" presStyleCnt="0"/>
      <dgm:spPr/>
    </dgm:pt>
    <dgm:pt modelId="{B35D1B4A-B45C-0748-8C78-1B1BDBE90011}" type="pres">
      <dgm:prSet presAssocID="{D50F8346-9804-EE45-B639-E74FD9DD9C27}" presName="level1Shape" presStyleLbl="node0" presStyleIdx="0" presStyleCnt="1" custLinFactNeighborX="-15812" custLinFactNeighborY="3310">
        <dgm:presLayoutVars>
          <dgm:chPref val="3"/>
        </dgm:presLayoutVars>
      </dgm:prSet>
      <dgm:spPr/>
    </dgm:pt>
    <dgm:pt modelId="{11BE7CF7-A8D8-AB4D-B91D-BCB5F705A746}" type="pres">
      <dgm:prSet presAssocID="{D50F8346-9804-EE45-B639-E74FD9DD9C27}" presName="hierChild2" presStyleCnt="0"/>
      <dgm:spPr/>
    </dgm:pt>
    <dgm:pt modelId="{77A15480-0C92-3348-82F6-DA7DD26A334E}" type="pres">
      <dgm:prSet presAssocID="{1CD12112-D29B-B540-B860-D468F244DF25}" presName="Name19" presStyleLbl="parChTrans1D2" presStyleIdx="0" presStyleCnt="4"/>
      <dgm:spPr/>
    </dgm:pt>
    <dgm:pt modelId="{A6265DD9-D07C-A348-939D-0F398F3C0338}" type="pres">
      <dgm:prSet presAssocID="{C462E72F-6CB3-4C4B-B121-AAFD75A795EF}" presName="Name21" presStyleCnt="0"/>
      <dgm:spPr/>
    </dgm:pt>
    <dgm:pt modelId="{439FB26F-9501-A44D-9344-F80D32225D3C}" type="pres">
      <dgm:prSet presAssocID="{C462E72F-6CB3-4C4B-B121-AAFD75A795EF}" presName="level2Shape" presStyleLbl="node2" presStyleIdx="0" presStyleCnt="4"/>
      <dgm:spPr/>
    </dgm:pt>
    <dgm:pt modelId="{6D7E35EB-A5B6-B942-8BA1-AB5B4093F80E}" type="pres">
      <dgm:prSet presAssocID="{C462E72F-6CB3-4C4B-B121-AAFD75A795EF}" presName="hierChild3" presStyleCnt="0"/>
      <dgm:spPr/>
    </dgm:pt>
    <dgm:pt modelId="{1F304F48-C8AF-3745-BC43-68F86A4C1C8D}" type="pres">
      <dgm:prSet presAssocID="{7CCE3D92-DDD7-5042-9981-1D3577B4C417}" presName="Name19" presStyleLbl="parChTrans1D3" presStyleIdx="0" presStyleCnt="6"/>
      <dgm:spPr/>
    </dgm:pt>
    <dgm:pt modelId="{3B674A7E-2D90-584D-BEEB-B94EB195DEB2}" type="pres">
      <dgm:prSet presAssocID="{A40D3DEA-5427-8E4E-91FB-BB06137C6202}" presName="Name21" presStyleCnt="0"/>
      <dgm:spPr/>
    </dgm:pt>
    <dgm:pt modelId="{33511E49-74A3-454A-987D-A8F89441321F}" type="pres">
      <dgm:prSet presAssocID="{A40D3DEA-5427-8E4E-91FB-BB06137C6202}" presName="level2Shape" presStyleLbl="node3" presStyleIdx="0" presStyleCnt="6"/>
      <dgm:spPr/>
    </dgm:pt>
    <dgm:pt modelId="{3CA7C1A0-5548-9841-98DD-EEE7AAE5F55D}" type="pres">
      <dgm:prSet presAssocID="{A40D3DEA-5427-8E4E-91FB-BB06137C6202}" presName="hierChild3" presStyleCnt="0"/>
      <dgm:spPr/>
    </dgm:pt>
    <dgm:pt modelId="{CB4E4B19-1885-444D-9A3A-197976B3CF9E}" type="pres">
      <dgm:prSet presAssocID="{61C19742-4326-7A44-A825-0D66C6336BD0}" presName="Name19" presStyleLbl="parChTrans1D2" presStyleIdx="1" presStyleCnt="4"/>
      <dgm:spPr/>
    </dgm:pt>
    <dgm:pt modelId="{CEA40343-D155-8D4F-AEE5-301860A039FF}" type="pres">
      <dgm:prSet presAssocID="{D502DCE8-3419-9448-9C6F-FC6625856539}" presName="Name21" presStyleCnt="0"/>
      <dgm:spPr/>
    </dgm:pt>
    <dgm:pt modelId="{9C255E12-6005-B742-BB2C-882F8126E372}" type="pres">
      <dgm:prSet presAssocID="{D502DCE8-3419-9448-9C6F-FC6625856539}" presName="level2Shape" presStyleLbl="node2" presStyleIdx="1" presStyleCnt="4" custLinFactNeighborX="-3043" custLinFactNeighborY="1562"/>
      <dgm:spPr/>
    </dgm:pt>
    <dgm:pt modelId="{F0B2F81C-B1C8-C845-92B4-342E80530DA4}" type="pres">
      <dgm:prSet presAssocID="{D502DCE8-3419-9448-9C6F-FC6625856539}" presName="hierChild3" presStyleCnt="0"/>
      <dgm:spPr/>
    </dgm:pt>
    <dgm:pt modelId="{4DEC790A-E1EB-8B4B-8AE6-769A8A0B9D17}" type="pres">
      <dgm:prSet presAssocID="{79D8DEB9-540E-344A-B4DB-455CEFFA194B}" presName="Name19" presStyleLbl="parChTrans1D3" presStyleIdx="1" presStyleCnt="6"/>
      <dgm:spPr/>
    </dgm:pt>
    <dgm:pt modelId="{7C85EF5C-8EAE-EE4F-97B7-6C49338E53A4}" type="pres">
      <dgm:prSet presAssocID="{7BB7A8F7-31AD-C94E-B094-C2D208D647DE}" presName="Name21" presStyleCnt="0"/>
      <dgm:spPr/>
    </dgm:pt>
    <dgm:pt modelId="{9CEE403D-3C19-8444-926C-7BE914623853}" type="pres">
      <dgm:prSet presAssocID="{7BB7A8F7-31AD-C94E-B094-C2D208D647DE}" presName="level2Shape" presStyleLbl="node3" presStyleIdx="1" presStyleCnt="6"/>
      <dgm:spPr/>
    </dgm:pt>
    <dgm:pt modelId="{958D4E2B-B649-BF4A-AC29-ADF30121AC4C}" type="pres">
      <dgm:prSet presAssocID="{7BB7A8F7-31AD-C94E-B094-C2D208D647DE}" presName="hierChild3" presStyleCnt="0"/>
      <dgm:spPr/>
    </dgm:pt>
    <dgm:pt modelId="{2864D2DD-8090-6747-87B0-BADDDE686B5B}" type="pres">
      <dgm:prSet presAssocID="{7AD645A4-A314-8949-9D69-D81987E8EFBC}" presName="Name19" presStyleLbl="parChTrans1D3" presStyleIdx="2" presStyleCnt="6"/>
      <dgm:spPr/>
    </dgm:pt>
    <dgm:pt modelId="{F9021224-CE5E-CC46-A0BC-C8B995C4EF5E}" type="pres">
      <dgm:prSet presAssocID="{C72616FF-73C8-084F-9AB2-AB4C7EDA6FFC}" presName="Name21" presStyleCnt="0"/>
      <dgm:spPr/>
    </dgm:pt>
    <dgm:pt modelId="{1756F8B9-DAB7-F040-9B1B-80EDF6DEE354}" type="pres">
      <dgm:prSet presAssocID="{C72616FF-73C8-084F-9AB2-AB4C7EDA6FFC}" presName="level2Shape" presStyleLbl="node3" presStyleIdx="2" presStyleCnt="6"/>
      <dgm:spPr/>
    </dgm:pt>
    <dgm:pt modelId="{14901694-2AC7-2D40-BF3D-6CD64FC5BF95}" type="pres">
      <dgm:prSet presAssocID="{C72616FF-73C8-084F-9AB2-AB4C7EDA6FFC}" presName="hierChild3" presStyleCnt="0"/>
      <dgm:spPr/>
    </dgm:pt>
    <dgm:pt modelId="{9B34A00B-2F1C-8C49-B8BD-4FFDA318C932}" type="pres">
      <dgm:prSet presAssocID="{C677AB73-CD28-1849-8314-F68027BA1C26}" presName="Name19" presStyleLbl="parChTrans1D2" presStyleIdx="2" presStyleCnt="4"/>
      <dgm:spPr/>
    </dgm:pt>
    <dgm:pt modelId="{19569223-2E9F-FB4C-A0C7-D52C370A8D30}" type="pres">
      <dgm:prSet presAssocID="{0BB25F3C-BA83-D849-B1CD-A1372460C3F1}" presName="Name21" presStyleCnt="0"/>
      <dgm:spPr/>
    </dgm:pt>
    <dgm:pt modelId="{56D15358-9E73-594E-8E10-ECDAC25B446A}" type="pres">
      <dgm:prSet presAssocID="{0BB25F3C-BA83-D849-B1CD-A1372460C3F1}" presName="level2Shape" presStyleLbl="node2" presStyleIdx="2" presStyleCnt="4"/>
      <dgm:spPr/>
    </dgm:pt>
    <dgm:pt modelId="{6AB32B9C-EEC4-FD4F-A04E-73CB146B20C4}" type="pres">
      <dgm:prSet presAssocID="{0BB25F3C-BA83-D849-B1CD-A1372460C3F1}" presName="hierChild3" presStyleCnt="0"/>
      <dgm:spPr/>
    </dgm:pt>
    <dgm:pt modelId="{F872285A-435C-E441-A607-FB337AC45F37}" type="pres">
      <dgm:prSet presAssocID="{1CA0BC62-7E8A-EC4A-811C-2326992B217F}" presName="Name19" presStyleLbl="parChTrans1D3" presStyleIdx="3" presStyleCnt="6"/>
      <dgm:spPr/>
    </dgm:pt>
    <dgm:pt modelId="{77FA4706-5C69-0940-8839-64032B3B779F}" type="pres">
      <dgm:prSet presAssocID="{A581200B-1E45-6E4F-BC19-76B614BFC104}" presName="Name21" presStyleCnt="0"/>
      <dgm:spPr/>
    </dgm:pt>
    <dgm:pt modelId="{A5CA4C35-7D7B-2042-B9E2-D7144CEE8921}" type="pres">
      <dgm:prSet presAssocID="{A581200B-1E45-6E4F-BC19-76B614BFC104}" presName="level2Shape" presStyleLbl="node3" presStyleIdx="3" presStyleCnt="6"/>
      <dgm:spPr/>
    </dgm:pt>
    <dgm:pt modelId="{70593377-CCAA-ED4F-832A-442D6F494485}" type="pres">
      <dgm:prSet presAssocID="{A581200B-1E45-6E4F-BC19-76B614BFC104}" presName="hierChild3" presStyleCnt="0"/>
      <dgm:spPr/>
    </dgm:pt>
    <dgm:pt modelId="{1EB4DB64-CF0E-344B-AD88-44B343EEADB0}" type="pres">
      <dgm:prSet presAssocID="{D1E9CBF6-4278-5B42-A0B9-419DD77BD3ED}" presName="Name19" presStyleLbl="parChTrans1D3" presStyleIdx="4" presStyleCnt="6"/>
      <dgm:spPr/>
    </dgm:pt>
    <dgm:pt modelId="{3B8311D5-16E9-1448-AA32-D139F55A826B}" type="pres">
      <dgm:prSet presAssocID="{00B9B371-F459-7346-85EA-3BAFCFD48585}" presName="Name21" presStyleCnt="0"/>
      <dgm:spPr/>
    </dgm:pt>
    <dgm:pt modelId="{85E0024E-884E-6845-A1F7-2218E6ECD6C0}" type="pres">
      <dgm:prSet presAssocID="{00B9B371-F459-7346-85EA-3BAFCFD48585}" presName="level2Shape" presStyleLbl="node3" presStyleIdx="4" presStyleCnt="6"/>
      <dgm:spPr/>
    </dgm:pt>
    <dgm:pt modelId="{30DFC10C-DFE9-5B44-8E70-F0D673CDA311}" type="pres">
      <dgm:prSet presAssocID="{00B9B371-F459-7346-85EA-3BAFCFD48585}" presName="hierChild3" presStyleCnt="0"/>
      <dgm:spPr/>
    </dgm:pt>
    <dgm:pt modelId="{A6C2E10E-651B-CE43-B543-971A327AB422}" type="pres">
      <dgm:prSet presAssocID="{D15D057D-8637-EF43-84EB-1F8659CF0F4F}" presName="Name19" presStyleLbl="parChTrans1D2" presStyleIdx="3" presStyleCnt="4"/>
      <dgm:spPr/>
    </dgm:pt>
    <dgm:pt modelId="{3E1BF8DE-AE23-B646-8CC7-74E72814806E}" type="pres">
      <dgm:prSet presAssocID="{1B8ADFF4-33B2-5E47-BEC9-42B9737AFCDE}" presName="Name21" presStyleCnt="0"/>
      <dgm:spPr/>
    </dgm:pt>
    <dgm:pt modelId="{B3A12800-6B3C-2B43-B6A7-90E44AC91BC9}" type="pres">
      <dgm:prSet presAssocID="{1B8ADFF4-33B2-5E47-BEC9-42B9737AFCDE}" presName="level2Shape" presStyleLbl="node2" presStyleIdx="3" presStyleCnt="4"/>
      <dgm:spPr/>
    </dgm:pt>
    <dgm:pt modelId="{BF04F41B-7320-0B46-A8D4-94D4453BC402}" type="pres">
      <dgm:prSet presAssocID="{1B8ADFF4-33B2-5E47-BEC9-42B9737AFCDE}" presName="hierChild3" presStyleCnt="0"/>
      <dgm:spPr/>
    </dgm:pt>
    <dgm:pt modelId="{2D1AFB6B-33E8-E949-9DDC-95D492A7A44E}" type="pres">
      <dgm:prSet presAssocID="{C9885B11-850F-B841-A4E4-983303559352}" presName="Name19" presStyleLbl="parChTrans1D3" presStyleIdx="5" presStyleCnt="6"/>
      <dgm:spPr/>
    </dgm:pt>
    <dgm:pt modelId="{BCCF24D8-ABFD-8B42-AB25-61D0283F8F00}" type="pres">
      <dgm:prSet presAssocID="{6D7BDA6B-4BA7-F846-84C1-C0E719F4C427}" presName="Name21" presStyleCnt="0"/>
      <dgm:spPr/>
    </dgm:pt>
    <dgm:pt modelId="{F2AEAA4D-BD14-B74E-A851-E9E27F4C31BC}" type="pres">
      <dgm:prSet presAssocID="{6D7BDA6B-4BA7-F846-84C1-C0E719F4C427}" presName="level2Shape" presStyleLbl="node3" presStyleIdx="5" presStyleCnt="6"/>
      <dgm:spPr/>
    </dgm:pt>
    <dgm:pt modelId="{D1593F50-6146-7C40-90CF-41E972C0FEF8}" type="pres">
      <dgm:prSet presAssocID="{6D7BDA6B-4BA7-F846-84C1-C0E719F4C427}" presName="hierChild3" presStyleCnt="0"/>
      <dgm:spPr/>
    </dgm:pt>
    <dgm:pt modelId="{33058528-54FF-684C-B06B-CFEDF9226E75}" type="pres">
      <dgm:prSet presAssocID="{293323C2-4B4F-BF4C-B8E2-EF0088AA8907}" presName="bgShapesFlow" presStyleCnt="0"/>
      <dgm:spPr/>
    </dgm:pt>
  </dgm:ptLst>
  <dgm:cxnLst>
    <dgm:cxn modelId="{18157801-88C8-8A45-B3FB-F59C9FA8D7D6}" srcId="{D502DCE8-3419-9448-9C6F-FC6625856539}" destId="{7BB7A8F7-31AD-C94E-B094-C2D208D647DE}" srcOrd="0" destOrd="0" parTransId="{79D8DEB9-540E-344A-B4DB-455CEFFA194B}" sibTransId="{9E52E60C-37D5-194C-9F0D-5A90321D01D5}"/>
    <dgm:cxn modelId="{E53ED00A-B4C7-684D-8C2A-C7CA7EC90133}" type="presOf" srcId="{79D8DEB9-540E-344A-B4DB-455CEFFA194B}" destId="{4DEC790A-E1EB-8B4B-8AE6-769A8A0B9D17}" srcOrd="0" destOrd="0" presId="urn:microsoft.com/office/officeart/2005/8/layout/hierarchy6"/>
    <dgm:cxn modelId="{F37A730F-67B4-A848-913F-0151EBBB5E0F}" srcId="{D50F8346-9804-EE45-B639-E74FD9DD9C27}" destId="{0BB25F3C-BA83-D849-B1CD-A1372460C3F1}" srcOrd="2" destOrd="0" parTransId="{C677AB73-CD28-1849-8314-F68027BA1C26}" sibTransId="{D8C9BC51-0C1D-DD40-8666-9284FCCF6E10}"/>
    <dgm:cxn modelId="{C4ADB81D-16DB-694D-84AF-C5BFBD620FE4}" type="presOf" srcId="{A581200B-1E45-6E4F-BC19-76B614BFC104}" destId="{A5CA4C35-7D7B-2042-B9E2-D7144CEE8921}" srcOrd="0" destOrd="0" presId="urn:microsoft.com/office/officeart/2005/8/layout/hierarchy6"/>
    <dgm:cxn modelId="{782CFF24-09B8-E44C-B9FD-37C50E8B07FE}" type="presOf" srcId="{D15D057D-8637-EF43-84EB-1F8659CF0F4F}" destId="{A6C2E10E-651B-CE43-B543-971A327AB422}" srcOrd="0" destOrd="0" presId="urn:microsoft.com/office/officeart/2005/8/layout/hierarchy6"/>
    <dgm:cxn modelId="{4E5BB627-3E0E-0F45-AA41-5280AC6BE00D}" srcId="{D50F8346-9804-EE45-B639-E74FD9DD9C27}" destId="{1B8ADFF4-33B2-5E47-BEC9-42B9737AFCDE}" srcOrd="3" destOrd="0" parTransId="{D15D057D-8637-EF43-84EB-1F8659CF0F4F}" sibTransId="{E5A73AC7-BBC7-9840-B13C-0E3BBAFE5EF8}"/>
    <dgm:cxn modelId="{9BECAA2A-2F35-2F40-B4D1-DB5DE14A25BD}" srcId="{293323C2-4B4F-BF4C-B8E2-EF0088AA8907}" destId="{D50F8346-9804-EE45-B639-E74FD9DD9C27}" srcOrd="0" destOrd="0" parTransId="{4213F839-1FA6-B64D-9B49-A9E1A2B367CC}" sibTransId="{4D25138D-6911-C141-B374-CC780C8345FB}"/>
    <dgm:cxn modelId="{D342653D-BAB0-014D-9142-14FF98AC3E63}" type="presOf" srcId="{D1E9CBF6-4278-5B42-A0B9-419DD77BD3ED}" destId="{1EB4DB64-CF0E-344B-AD88-44B343EEADB0}" srcOrd="0" destOrd="0" presId="urn:microsoft.com/office/officeart/2005/8/layout/hierarchy6"/>
    <dgm:cxn modelId="{3A5E3C3E-A8A8-3244-81E1-7E5241FC500E}" type="presOf" srcId="{00B9B371-F459-7346-85EA-3BAFCFD48585}" destId="{85E0024E-884E-6845-A1F7-2218E6ECD6C0}" srcOrd="0" destOrd="0" presId="urn:microsoft.com/office/officeart/2005/8/layout/hierarchy6"/>
    <dgm:cxn modelId="{E0F0DF3F-BF92-6741-A559-B4C2198D7588}" type="presOf" srcId="{1CA0BC62-7E8A-EC4A-811C-2326992B217F}" destId="{F872285A-435C-E441-A607-FB337AC45F37}" srcOrd="0" destOrd="0" presId="urn:microsoft.com/office/officeart/2005/8/layout/hierarchy6"/>
    <dgm:cxn modelId="{AA2F7344-1936-8E43-A1E1-488131FCEB14}" srcId="{D50F8346-9804-EE45-B639-E74FD9DD9C27}" destId="{C462E72F-6CB3-4C4B-B121-AAFD75A795EF}" srcOrd="0" destOrd="0" parTransId="{1CD12112-D29B-B540-B860-D468F244DF25}" sibTransId="{36AD2303-190A-5043-98F6-79DC4FBEB53A}"/>
    <dgm:cxn modelId="{71F92048-7FBE-EF44-B711-11F09C20DDC3}" type="presOf" srcId="{D50F8346-9804-EE45-B639-E74FD9DD9C27}" destId="{B35D1B4A-B45C-0748-8C78-1B1BDBE90011}" srcOrd="0" destOrd="0" presId="urn:microsoft.com/office/officeart/2005/8/layout/hierarchy6"/>
    <dgm:cxn modelId="{41F7BF4C-F7A3-484A-A191-1041841859C3}" type="presOf" srcId="{61C19742-4326-7A44-A825-0D66C6336BD0}" destId="{CB4E4B19-1885-444D-9A3A-197976B3CF9E}" srcOrd="0" destOrd="0" presId="urn:microsoft.com/office/officeart/2005/8/layout/hierarchy6"/>
    <dgm:cxn modelId="{290B2852-8180-4A4B-901B-83CC95569816}" type="presOf" srcId="{C72616FF-73C8-084F-9AB2-AB4C7EDA6FFC}" destId="{1756F8B9-DAB7-F040-9B1B-80EDF6DEE354}" srcOrd="0" destOrd="0" presId="urn:microsoft.com/office/officeart/2005/8/layout/hierarchy6"/>
    <dgm:cxn modelId="{89460169-1DA3-3E4A-B1A9-3EAF303D06B6}" type="presOf" srcId="{C462E72F-6CB3-4C4B-B121-AAFD75A795EF}" destId="{439FB26F-9501-A44D-9344-F80D32225D3C}" srcOrd="0" destOrd="0" presId="urn:microsoft.com/office/officeart/2005/8/layout/hierarchy6"/>
    <dgm:cxn modelId="{21537171-C5A6-D94D-8679-12713B322785}" type="presOf" srcId="{7AD645A4-A314-8949-9D69-D81987E8EFBC}" destId="{2864D2DD-8090-6747-87B0-BADDDE686B5B}" srcOrd="0" destOrd="0" presId="urn:microsoft.com/office/officeart/2005/8/layout/hierarchy6"/>
    <dgm:cxn modelId="{6106A174-D8EB-7F48-B53E-C6F0D282D962}" srcId="{0BB25F3C-BA83-D849-B1CD-A1372460C3F1}" destId="{A581200B-1E45-6E4F-BC19-76B614BFC104}" srcOrd="0" destOrd="0" parTransId="{1CA0BC62-7E8A-EC4A-811C-2326992B217F}" sibTransId="{9DF54048-E5D7-CB43-966D-E79578FB4A23}"/>
    <dgm:cxn modelId="{68B3EB78-AE05-F74A-AB97-CCA2C07C52B0}" type="presOf" srcId="{C9885B11-850F-B841-A4E4-983303559352}" destId="{2D1AFB6B-33E8-E949-9DDC-95D492A7A44E}" srcOrd="0" destOrd="0" presId="urn:microsoft.com/office/officeart/2005/8/layout/hierarchy6"/>
    <dgm:cxn modelId="{CD7CC679-52E5-3D47-BCE4-91ECDCF5D8AD}" srcId="{D50F8346-9804-EE45-B639-E74FD9DD9C27}" destId="{D502DCE8-3419-9448-9C6F-FC6625856539}" srcOrd="1" destOrd="0" parTransId="{61C19742-4326-7A44-A825-0D66C6336BD0}" sibTransId="{9E435591-B112-9B4E-B2DE-6DA4480E1628}"/>
    <dgm:cxn modelId="{5777EB7E-CF96-584F-A387-2D5E4370B24D}" type="presOf" srcId="{6D7BDA6B-4BA7-F846-84C1-C0E719F4C427}" destId="{F2AEAA4D-BD14-B74E-A851-E9E27F4C31BC}" srcOrd="0" destOrd="0" presId="urn:microsoft.com/office/officeart/2005/8/layout/hierarchy6"/>
    <dgm:cxn modelId="{F493D588-6132-5A41-BCA2-DDFF19EDE9D4}" srcId="{C462E72F-6CB3-4C4B-B121-AAFD75A795EF}" destId="{A40D3DEA-5427-8E4E-91FB-BB06137C6202}" srcOrd="0" destOrd="0" parTransId="{7CCE3D92-DDD7-5042-9981-1D3577B4C417}" sibTransId="{C59C8629-DD5D-5E42-A384-EF2B003C377E}"/>
    <dgm:cxn modelId="{DD0BE289-5B4C-E34B-AEC0-19CB309E7831}" type="presOf" srcId="{7BB7A8F7-31AD-C94E-B094-C2D208D647DE}" destId="{9CEE403D-3C19-8444-926C-7BE914623853}" srcOrd="0" destOrd="0" presId="urn:microsoft.com/office/officeart/2005/8/layout/hierarchy6"/>
    <dgm:cxn modelId="{F9FB458B-DB01-A54D-9913-2C280EAD5875}" type="presOf" srcId="{293323C2-4B4F-BF4C-B8E2-EF0088AA8907}" destId="{8680137B-235D-1549-AE64-3D6D123D5481}" srcOrd="0" destOrd="0" presId="urn:microsoft.com/office/officeart/2005/8/layout/hierarchy6"/>
    <dgm:cxn modelId="{9ECD988C-DBAA-8A46-9D32-4E31B3AFEC34}" type="presOf" srcId="{C677AB73-CD28-1849-8314-F68027BA1C26}" destId="{9B34A00B-2F1C-8C49-B8BD-4FFDA318C932}" srcOrd="0" destOrd="0" presId="urn:microsoft.com/office/officeart/2005/8/layout/hierarchy6"/>
    <dgm:cxn modelId="{52F16E8F-3BA6-F04F-B842-05228A60FAE6}" srcId="{0BB25F3C-BA83-D849-B1CD-A1372460C3F1}" destId="{00B9B371-F459-7346-85EA-3BAFCFD48585}" srcOrd="1" destOrd="0" parTransId="{D1E9CBF6-4278-5B42-A0B9-419DD77BD3ED}" sibTransId="{63418B77-944A-6846-AF16-9B682C5E06DA}"/>
    <dgm:cxn modelId="{D0D80490-9905-BE44-832B-A247B1E03248}" srcId="{1B8ADFF4-33B2-5E47-BEC9-42B9737AFCDE}" destId="{6D7BDA6B-4BA7-F846-84C1-C0E719F4C427}" srcOrd="0" destOrd="0" parTransId="{C9885B11-850F-B841-A4E4-983303559352}" sibTransId="{570BA346-DE43-8C47-A497-BADE3B7F00A5}"/>
    <dgm:cxn modelId="{D9AF66A9-2E5E-3D4E-A5CD-8441D0F507A0}" type="presOf" srcId="{7CCE3D92-DDD7-5042-9981-1D3577B4C417}" destId="{1F304F48-C8AF-3745-BC43-68F86A4C1C8D}" srcOrd="0" destOrd="0" presId="urn:microsoft.com/office/officeart/2005/8/layout/hierarchy6"/>
    <dgm:cxn modelId="{131CFFC0-E690-B442-9597-B8E6EC725BA4}" type="presOf" srcId="{D502DCE8-3419-9448-9C6F-FC6625856539}" destId="{9C255E12-6005-B742-BB2C-882F8126E372}" srcOrd="0" destOrd="0" presId="urn:microsoft.com/office/officeart/2005/8/layout/hierarchy6"/>
    <dgm:cxn modelId="{78EB74DF-932D-564A-8BE3-1954AE23957A}" type="presOf" srcId="{0BB25F3C-BA83-D849-B1CD-A1372460C3F1}" destId="{56D15358-9E73-594E-8E10-ECDAC25B446A}" srcOrd="0" destOrd="0" presId="urn:microsoft.com/office/officeart/2005/8/layout/hierarchy6"/>
    <dgm:cxn modelId="{C71792E3-FBF9-1F40-8105-563C81C0A484}" type="presOf" srcId="{1CD12112-D29B-B540-B860-D468F244DF25}" destId="{77A15480-0C92-3348-82F6-DA7DD26A334E}" srcOrd="0" destOrd="0" presId="urn:microsoft.com/office/officeart/2005/8/layout/hierarchy6"/>
    <dgm:cxn modelId="{44D826ED-7364-0346-83C3-0148AD1BDFB7}" type="presOf" srcId="{A40D3DEA-5427-8E4E-91FB-BB06137C6202}" destId="{33511E49-74A3-454A-987D-A8F89441321F}" srcOrd="0" destOrd="0" presId="urn:microsoft.com/office/officeart/2005/8/layout/hierarchy6"/>
    <dgm:cxn modelId="{BB676DF6-73F2-2F48-AA70-92344E4B69B4}" type="presOf" srcId="{1B8ADFF4-33B2-5E47-BEC9-42B9737AFCDE}" destId="{B3A12800-6B3C-2B43-B6A7-90E44AC91BC9}" srcOrd="0" destOrd="0" presId="urn:microsoft.com/office/officeart/2005/8/layout/hierarchy6"/>
    <dgm:cxn modelId="{6D9C25FD-91C3-2C49-B8F9-CC4AA66EC130}" srcId="{D502DCE8-3419-9448-9C6F-FC6625856539}" destId="{C72616FF-73C8-084F-9AB2-AB4C7EDA6FFC}" srcOrd="1" destOrd="0" parTransId="{7AD645A4-A314-8949-9D69-D81987E8EFBC}" sibTransId="{4D45C477-C741-6049-A97A-2C557389376B}"/>
    <dgm:cxn modelId="{403EB7D9-92B7-B744-9562-F096A78D139C}" type="presParOf" srcId="{8680137B-235D-1549-AE64-3D6D123D5481}" destId="{3C7F5DD7-B8F4-2C47-9F20-0C9AFD72CC41}" srcOrd="0" destOrd="0" presId="urn:microsoft.com/office/officeart/2005/8/layout/hierarchy6"/>
    <dgm:cxn modelId="{2253A5D5-8390-FE40-83AA-324E7CF04036}" type="presParOf" srcId="{3C7F5DD7-B8F4-2C47-9F20-0C9AFD72CC41}" destId="{1CB129CA-BC04-4F4E-B403-532BFE3A7AF9}" srcOrd="0" destOrd="0" presId="urn:microsoft.com/office/officeart/2005/8/layout/hierarchy6"/>
    <dgm:cxn modelId="{A6AE90D3-C665-5541-A617-1FC1871BF8D2}" type="presParOf" srcId="{1CB129CA-BC04-4F4E-B403-532BFE3A7AF9}" destId="{EF743911-511D-EA49-AE03-C6AF11D0AD89}" srcOrd="0" destOrd="0" presId="urn:microsoft.com/office/officeart/2005/8/layout/hierarchy6"/>
    <dgm:cxn modelId="{2AF3C516-E05F-9047-8E4D-59CCCFB45262}" type="presParOf" srcId="{EF743911-511D-EA49-AE03-C6AF11D0AD89}" destId="{B35D1B4A-B45C-0748-8C78-1B1BDBE90011}" srcOrd="0" destOrd="0" presId="urn:microsoft.com/office/officeart/2005/8/layout/hierarchy6"/>
    <dgm:cxn modelId="{C37D4EEB-F447-4E48-B25B-4CB3AA341639}" type="presParOf" srcId="{EF743911-511D-EA49-AE03-C6AF11D0AD89}" destId="{11BE7CF7-A8D8-AB4D-B91D-BCB5F705A746}" srcOrd="1" destOrd="0" presId="urn:microsoft.com/office/officeart/2005/8/layout/hierarchy6"/>
    <dgm:cxn modelId="{45341B6F-25CE-B24C-8723-3E45D114C08B}" type="presParOf" srcId="{11BE7CF7-A8D8-AB4D-B91D-BCB5F705A746}" destId="{77A15480-0C92-3348-82F6-DA7DD26A334E}" srcOrd="0" destOrd="0" presId="urn:microsoft.com/office/officeart/2005/8/layout/hierarchy6"/>
    <dgm:cxn modelId="{BE3FD84A-F5BB-5945-BDD0-93809931ACAA}" type="presParOf" srcId="{11BE7CF7-A8D8-AB4D-B91D-BCB5F705A746}" destId="{A6265DD9-D07C-A348-939D-0F398F3C0338}" srcOrd="1" destOrd="0" presId="urn:microsoft.com/office/officeart/2005/8/layout/hierarchy6"/>
    <dgm:cxn modelId="{28755E4E-47AE-A142-8AE1-4F31C49D62F8}" type="presParOf" srcId="{A6265DD9-D07C-A348-939D-0F398F3C0338}" destId="{439FB26F-9501-A44D-9344-F80D32225D3C}" srcOrd="0" destOrd="0" presId="urn:microsoft.com/office/officeart/2005/8/layout/hierarchy6"/>
    <dgm:cxn modelId="{7B9BA6FF-B6C5-E74A-9F6D-8C7E26B357A8}" type="presParOf" srcId="{A6265DD9-D07C-A348-939D-0F398F3C0338}" destId="{6D7E35EB-A5B6-B942-8BA1-AB5B4093F80E}" srcOrd="1" destOrd="0" presId="urn:microsoft.com/office/officeart/2005/8/layout/hierarchy6"/>
    <dgm:cxn modelId="{F382F096-3EF3-A744-80D9-E038B9A80466}" type="presParOf" srcId="{6D7E35EB-A5B6-B942-8BA1-AB5B4093F80E}" destId="{1F304F48-C8AF-3745-BC43-68F86A4C1C8D}" srcOrd="0" destOrd="0" presId="urn:microsoft.com/office/officeart/2005/8/layout/hierarchy6"/>
    <dgm:cxn modelId="{E47F44DB-4D78-3946-A6B6-1C95B0A044DF}" type="presParOf" srcId="{6D7E35EB-A5B6-B942-8BA1-AB5B4093F80E}" destId="{3B674A7E-2D90-584D-BEEB-B94EB195DEB2}" srcOrd="1" destOrd="0" presId="urn:microsoft.com/office/officeart/2005/8/layout/hierarchy6"/>
    <dgm:cxn modelId="{7757A255-E8F3-A244-9192-8E0A1E8C2182}" type="presParOf" srcId="{3B674A7E-2D90-584D-BEEB-B94EB195DEB2}" destId="{33511E49-74A3-454A-987D-A8F89441321F}" srcOrd="0" destOrd="0" presId="urn:microsoft.com/office/officeart/2005/8/layout/hierarchy6"/>
    <dgm:cxn modelId="{4D4DBA87-27F6-FE4A-A800-3886CB75A39B}" type="presParOf" srcId="{3B674A7E-2D90-584D-BEEB-B94EB195DEB2}" destId="{3CA7C1A0-5548-9841-98DD-EEE7AAE5F55D}" srcOrd="1" destOrd="0" presId="urn:microsoft.com/office/officeart/2005/8/layout/hierarchy6"/>
    <dgm:cxn modelId="{40817CFB-4215-C84C-82AE-3382CE1659EB}" type="presParOf" srcId="{11BE7CF7-A8D8-AB4D-B91D-BCB5F705A746}" destId="{CB4E4B19-1885-444D-9A3A-197976B3CF9E}" srcOrd="2" destOrd="0" presId="urn:microsoft.com/office/officeart/2005/8/layout/hierarchy6"/>
    <dgm:cxn modelId="{6F1A857F-847B-C144-A035-EBFD4E4A7E49}" type="presParOf" srcId="{11BE7CF7-A8D8-AB4D-B91D-BCB5F705A746}" destId="{CEA40343-D155-8D4F-AEE5-301860A039FF}" srcOrd="3" destOrd="0" presId="urn:microsoft.com/office/officeart/2005/8/layout/hierarchy6"/>
    <dgm:cxn modelId="{4FCF2E67-9228-C347-A36B-93C6B940AFDB}" type="presParOf" srcId="{CEA40343-D155-8D4F-AEE5-301860A039FF}" destId="{9C255E12-6005-B742-BB2C-882F8126E372}" srcOrd="0" destOrd="0" presId="urn:microsoft.com/office/officeart/2005/8/layout/hierarchy6"/>
    <dgm:cxn modelId="{8C0A9370-7A98-454B-84D7-92185DE71FB7}" type="presParOf" srcId="{CEA40343-D155-8D4F-AEE5-301860A039FF}" destId="{F0B2F81C-B1C8-C845-92B4-342E80530DA4}" srcOrd="1" destOrd="0" presId="urn:microsoft.com/office/officeart/2005/8/layout/hierarchy6"/>
    <dgm:cxn modelId="{1BCD2112-A710-FE47-BAAD-39D992AA3010}" type="presParOf" srcId="{F0B2F81C-B1C8-C845-92B4-342E80530DA4}" destId="{4DEC790A-E1EB-8B4B-8AE6-769A8A0B9D17}" srcOrd="0" destOrd="0" presId="urn:microsoft.com/office/officeart/2005/8/layout/hierarchy6"/>
    <dgm:cxn modelId="{A76793D6-F278-6A43-A0A9-1F74F27D6015}" type="presParOf" srcId="{F0B2F81C-B1C8-C845-92B4-342E80530DA4}" destId="{7C85EF5C-8EAE-EE4F-97B7-6C49338E53A4}" srcOrd="1" destOrd="0" presId="urn:microsoft.com/office/officeart/2005/8/layout/hierarchy6"/>
    <dgm:cxn modelId="{0B47ABD2-1655-7343-BE97-45DCEA6DEAAD}" type="presParOf" srcId="{7C85EF5C-8EAE-EE4F-97B7-6C49338E53A4}" destId="{9CEE403D-3C19-8444-926C-7BE914623853}" srcOrd="0" destOrd="0" presId="urn:microsoft.com/office/officeart/2005/8/layout/hierarchy6"/>
    <dgm:cxn modelId="{D0358902-73D4-3544-B474-3D86D1C57E4B}" type="presParOf" srcId="{7C85EF5C-8EAE-EE4F-97B7-6C49338E53A4}" destId="{958D4E2B-B649-BF4A-AC29-ADF30121AC4C}" srcOrd="1" destOrd="0" presId="urn:microsoft.com/office/officeart/2005/8/layout/hierarchy6"/>
    <dgm:cxn modelId="{799CBE79-7490-504C-B156-158C44017CEF}" type="presParOf" srcId="{F0B2F81C-B1C8-C845-92B4-342E80530DA4}" destId="{2864D2DD-8090-6747-87B0-BADDDE686B5B}" srcOrd="2" destOrd="0" presId="urn:microsoft.com/office/officeart/2005/8/layout/hierarchy6"/>
    <dgm:cxn modelId="{9B36748F-C477-9A43-A27C-6B5A31B84C9A}" type="presParOf" srcId="{F0B2F81C-B1C8-C845-92B4-342E80530DA4}" destId="{F9021224-CE5E-CC46-A0BC-C8B995C4EF5E}" srcOrd="3" destOrd="0" presId="urn:microsoft.com/office/officeart/2005/8/layout/hierarchy6"/>
    <dgm:cxn modelId="{977C613E-893B-A24A-858E-DBF13E8C92FB}" type="presParOf" srcId="{F9021224-CE5E-CC46-A0BC-C8B995C4EF5E}" destId="{1756F8B9-DAB7-F040-9B1B-80EDF6DEE354}" srcOrd="0" destOrd="0" presId="urn:microsoft.com/office/officeart/2005/8/layout/hierarchy6"/>
    <dgm:cxn modelId="{EBA741EB-3C39-904B-AF6F-4F3580315238}" type="presParOf" srcId="{F9021224-CE5E-CC46-A0BC-C8B995C4EF5E}" destId="{14901694-2AC7-2D40-BF3D-6CD64FC5BF95}" srcOrd="1" destOrd="0" presId="urn:microsoft.com/office/officeart/2005/8/layout/hierarchy6"/>
    <dgm:cxn modelId="{17351BB6-D826-164D-95EE-3EA9A1973754}" type="presParOf" srcId="{11BE7CF7-A8D8-AB4D-B91D-BCB5F705A746}" destId="{9B34A00B-2F1C-8C49-B8BD-4FFDA318C932}" srcOrd="4" destOrd="0" presId="urn:microsoft.com/office/officeart/2005/8/layout/hierarchy6"/>
    <dgm:cxn modelId="{9CA8016D-B6F9-2844-A9D1-652EEE6E1232}" type="presParOf" srcId="{11BE7CF7-A8D8-AB4D-B91D-BCB5F705A746}" destId="{19569223-2E9F-FB4C-A0C7-D52C370A8D30}" srcOrd="5" destOrd="0" presId="urn:microsoft.com/office/officeart/2005/8/layout/hierarchy6"/>
    <dgm:cxn modelId="{A54A81C7-0CC8-CF4A-88F4-1F6D67FE3731}" type="presParOf" srcId="{19569223-2E9F-FB4C-A0C7-D52C370A8D30}" destId="{56D15358-9E73-594E-8E10-ECDAC25B446A}" srcOrd="0" destOrd="0" presId="urn:microsoft.com/office/officeart/2005/8/layout/hierarchy6"/>
    <dgm:cxn modelId="{8637B150-CC97-0948-9ACD-0F7B4C0D3272}" type="presParOf" srcId="{19569223-2E9F-FB4C-A0C7-D52C370A8D30}" destId="{6AB32B9C-EEC4-FD4F-A04E-73CB146B20C4}" srcOrd="1" destOrd="0" presId="urn:microsoft.com/office/officeart/2005/8/layout/hierarchy6"/>
    <dgm:cxn modelId="{2E1A64DE-8955-2E48-81AD-C46AD7B26B86}" type="presParOf" srcId="{6AB32B9C-EEC4-FD4F-A04E-73CB146B20C4}" destId="{F872285A-435C-E441-A607-FB337AC45F37}" srcOrd="0" destOrd="0" presId="urn:microsoft.com/office/officeart/2005/8/layout/hierarchy6"/>
    <dgm:cxn modelId="{D495BEB3-CB4F-DC47-A820-DB9969AD9DFB}" type="presParOf" srcId="{6AB32B9C-EEC4-FD4F-A04E-73CB146B20C4}" destId="{77FA4706-5C69-0940-8839-64032B3B779F}" srcOrd="1" destOrd="0" presId="urn:microsoft.com/office/officeart/2005/8/layout/hierarchy6"/>
    <dgm:cxn modelId="{A3ADFBE0-50E9-3048-A8A1-5119DB377584}" type="presParOf" srcId="{77FA4706-5C69-0940-8839-64032B3B779F}" destId="{A5CA4C35-7D7B-2042-B9E2-D7144CEE8921}" srcOrd="0" destOrd="0" presId="urn:microsoft.com/office/officeart/2005/8/layout/hierarchy6"/>
    <dgm:cxn modelId="{C356322F-431F-3844-8577-957E293C4DC1}" type="presParOf" srcId="{77FA4706-5C69-0940-8839-64032B3B779F}" destId="{70593377-CCAA-ED4F-832A-442D6F494485}" srcOrd="1" destOrd="0" presId="urn:microsoft.com/office/officeart/2005/8/layout/hierarchy6"/>
    <dgm:cxn modelId="{6BE4ADD5-7095-1645-801B-D0F575F4916A}" type="presParOf" srcId="{6AB32B9C-EEC4-FD4F-A04E-73CB146B20C4}" destId="{1EB4DB64-CF0E-344B-AD88-44B343EEADB0}" srcOrd="2" destOrd="0" presId="urn:microsoft.com/office/officeart/2005/8/layout/hierarchy6"/>
    <dgm:cxn modelId="{942EBC5E-DFE0-3B44-90BB-A510DE484B50}" type="presParOf" srcId="{6AB32B9C-EEC4-FD4F-A04E-73CB146B20C4}" destId="{3B8311D5-16E9-1448-AA32-D139F55A826B}" srcOrd="3" destOrd="0" presId="urn:microsoft.com/office/officeart/2005/8/layout/hierarchy6"/>
    <dgm:cxn modelId="{4A146619-3A30-6541-B63B-881B205A7C09}" type="presParOf" srcId="{3B8311D5-16E9-1448-AA32-D139F55A826B}" destId="{85E0024E-884E-6845-A1F7-2218E6ECD6C0}" srcOrd="0" destOrd="0" presId="urn:microsoft.com/office/officeart/2005/8/layout/hierarchy6"/>
    <dgm:cxn modelId="{E890153D-BB46-F04E-B900-935CD84547C1}" type="presParOf" srcId="{3B8311D5-16E9-1448-AA32-D139F55A826B}" destId="{30DFC10C-DFE9-5B44-8E70-F0D673CDA311}" srcOrd="1" destOrd="0" presId="urn:microsoft.com/office/officeart/2005/8/layout/hierarchy6"/>
    <dgm:cxn modelId="{951FC86D-5A6B-134E-A32C-4CE8C93EA5AB}" type="presParOf" srcId="{11BE7CF7-A8D8-AB4D-B91D-BCB5F705A746}" destId="{A6C2E10E-651B-CE43-B543-971A327AB422}" srcOrd="6" destOrd="0" presId="urn:microsoft.com/office/officeart/2005/8/layout/hierarchy6"/>
    <dgm:cxn modelId="{1F422043-0E2D-7743-B997-73C1B778EBF1}" type="presParOf" srcId="{11BE7CF7-A8D8-AB4D-B91D-BCB5F705A746}" destId="{3E1BF8DE-AE23-B646-8CC7-74E72814806E}" srcOrd="7" destOrd="0" presId="urn:microsoft.com/office/officeart/2005/8/layout/hierarchy6"/>
    <dgm:cxn modelId="{D17E510D-00E2-0D4B-B326-1537153FB16F}" type="presParOf" srcId="{3E1BF8DE-AE23-B646-8CC7-74E72814806E}" destId="{B3A12800-6B3C-2B43-B6A7-90E44AC91BC9}" srcOrd="0" destOrd="0" presId="urn:microsoft.com/office/officeart/2005/8/layout/hierarchy6"/>
    <dgm:cxn modelId="{3F7F1D41-93C3-184D-B18F-8A6C9D144A6D}" type="presParOf" srcId="{3E1BF8DE-AE23-B646-8CC7-74E72814806E}" destId="{BF04F41B-7320-0B46-A8D4-94D4453BC402}" srcOrd="1" destOrd="0" presId="urn:microsoft.com/office/officeart/2005/8/layout/hierarchy6"/>
    <dgm:cxn modelId="{E87EB48D-B66D-A841-8F49-CD6BADCB1851}" type="presParOf" srcId="{BF04F41B-7320-0B46-A8D4-94D4453BC402}" destId="{2D1AFB6B-33E8-E949-9DDC-95D492A7A44E}" srcOrd="0" destOrd="0" presId="urn:microsoft.com/office/officeart/2005/8/layout/hierarchy6"/>
    <dgm:cxn modelId="{615A4295-20A0-6342-91B9-BEAD502226D6}" type="presParOf" srcId="{BF04F41B-7320-0B46-A8D4-94D4453BC402}" destId="{BCCF24D8-ABFD-8B42-AB25-61D0283F8F00}" srcOrd="1" destOrd="0" presId="urn:microsoft.com/office/officeart/2005/8/layout/hierarchy6"/>
    <dgm:cxn modelId="{F3720B3D-E58F-1B42-8C0B-DC47E1E20ACF}" type="presParOf" srcId="{BCCF24D8-ABFD-8B42-AB25-61D0283F8F00}" destId="{F2AEAA4D-BD14-B74E-A851-E9E27F4C31BC}" srcOrd="0" destOrd="0" presId="urn:microsoft.com/office/officeart/2005/8/layout/hierarchy6"/>
    <dgm:cxn modelId="{B82D5B82-80BE-B746-826A-7F31EA05249A}" type="presParOf" srcId="{BCCF24D8-ABFD-8B42-AB25-61D0283F8F00}" destId="{D1593F50-6146-7C40-90CF-41E972C0FEF8}" srcOrd="1" destOrd="0" presId="urn:microsoft.com/office/officeart/2005/8/layout/hierarchy6"/>
    <dgm:cxn modelId="{9B2B0C93-8509-E144-ADD9-364DD1E329A0}" type="presParOf" srcId="{8680137B-235D-1549-AE64-3D6D123D5481}" destId="{33058528-54FF-684C-B06B-CFEDF9226E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D1B4A-B45C-0748-8C78-1B1BDBE90011}">
      <dsp:nvSpPr>
        <dsp:cNvPr id="0" name=""/>
        <dsp:cNvSpPr/>
      </dsp:nvSpPr>
      <dsp:spPr>
        <a:xfrm>
          <a:off x="3581325" y="1205508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Similiarity Features</a:t>
          </a:r>
        </a:p>
      </dsp:txBody>
      <dsp:txXfrm>
        <a:off x="3603935" y="1228118"/>
        <a:ext cx="1112737" cy="726751"/>
      </dsp:txXfrm>
    </dsp:sp>
    <dsp:sp modelId="{77A15480-0C92-3348-82F6-DA7DD26A334E}">
      <dsp:nvSpPr>
        <dsp:cNvPr id="0" name=""/>
        <dsp:cNvSpPr/>
      </dsp:nvSpPr>
      <dsp:spPr>
        <a:xfrm>
          <a:off x="580039" y="1977480"/>
          <a:ext cx="3580264" cy="283236"/>
        </a:xfrm>
        <a:custGeom>
          <a:avLst/>
          <a:gdLst/>
          <a:ahLst/>
          <a:cxnLst/>
          <a:rect l="0" t="0" r="0" b="0"/>
          <a:pathLst>
            <a:path>
              <a:moveTo>
                <a:pt x="3580264" y="0"/>
              </a:moveTo>
              <a:lnTo>
                <a:pt x="3580264" y="141618"/>
              </a:lnTo>
              <a:lnTo>
                <a:pt x="0" y="141618"/>
              </a:lnTo>
              <a:lnTo>
                <a:pt x="0" y="2832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FB26F-9501-A44D-9344-F80D32225D3C}">
      <dsp:nvSpPr>
        <dsp:cNvPr id="0" name=""/>
        <dsp:cNvSpPr/>
      </dsp:nvSpPr>
      <dsp:spPr>
        <a:xfrm>
          <a:off x="1060" y="226071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Attribute</a:t>
          </a:r>
          <a:r>
            <a:rPr lang="en-US" sz="1400" kern="1200" baseline="0"/>
            <a:t> names similarity</a:t>
          </a:r>
          <a:endParaRPr lang="en-US" sz="1400" kern="1200"/>
        </a:p>
      </dsp:txBody>
      <dsp:txXfrm>
        <a:off x="23670" y="2283326"/>
        <a:ext cx="1112737" cy="726751"/>
      </dsp:txXfrm>
    </dsp:sp>
    <dsp:sp modelId="{1F304F48-C8AF-3745-BC43-68F86A4C1C8D}">
      <dsp:nvSpPr>
        <dsp:cNvPr id="0" name=""/>
        <dsp:cNvSpPr/>
      </dsp:nvSpPr>
      <dsp:spPr>
        <a:xfrm>
          <a:off x="534319" y="3032688"/>
          <a:ext cx="91440" cy="308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11E49-74A3-454A-987D-A8F89441321F}">
      <dsp:nvSpPr>
        <dsp:cNvPr id="0" name=""/>
        <dsp:cNvSpPr/>
      </dsp:nvSpPr>
      <dsp:spPr>
        <a:xfrm>
          <a:off x="1060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Jaccard</a:t>
          </a:r>
        </a:p>
      </dsp:txBody>
      <dsp:txXfrm>
        <a:off x="23670" y="3364086"/>
        <a:ext cx="1112737" cy="726751"/>
      </dsp:txXfrm>
    </dsp:sp>
    <dsp:sp modelId="{CB4E4B19-1885-444D-9A3A-197976B3CF9E}">
      <dsp:nvSpPr>
        <dsp:cNvPr id="0" name=""/>
        <dsp:cNvSpPr/>
      </dsp:nvSpPr>
      <dsp:spPr>
        <a:xfrm>
          <a:off x="2802818" y="1977480"/>
          <a:ext cx="1357484" cy="295294"/>
        </a:xfrm>
        <a:custGeom>
          <a:avLst/>
          <a:gdLst/>
          <a:ahLst/>
          <a:cxnLst/>
          <a:rect l="0" t="0" r="0" b="0"/>
          <a:pathLst>
            <a:path>
              <a:moveTo>
                <a:pt x="1357484" y="0"/>
              </a:moveTo>
              <a:lnTo>
                <a:pt x="1357484" y="147647"/>
              </a:lnTo>
              <a:lnTo>
                <a:pt x="0" y="147647"/>
              </a:lnTo>
              <a:lnTo>
                <a:pt x="0" y="2952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55E12-6005-B742-BB2C-882F8126E372}">
      <dsp:nvSpPr>
        <dsp:cNvPr id="0" name=""/>
        <dsp:cNvSpPr/>
      </dsp:nvSpPr>
      <dsp:spPr>
        <a:xfrm>
          <a:off x="2223840" y="2272774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Value Similarity</a:t>
          </a:r>
        </a:p>
      </dsp:txBody>
      <dsp:txXfrm>
        <a:off x="2246450" y="2295384"/>
        <a:ext cx="1112737" cy="726751"/>
      </dsp:txXfrm>
    </dsp:sp>
    <dsp:sp modelId="{4DEC790A-E1EB-8B4B-8AE6-769A8A0B9D17}">
      <dsp:nvSpPr>
        <dsp:cNvPr id="0" name=""/>
        <dsp:cNvSpPr/>
      </dsp:nvSpPr>
      <dsp:spPr>
        <a:xfrm>
          <a:off x="2085383" y="3044746"/>
          <a:ext cx="717435" cy="296730"/>
        </a:xfrm>
        <a:custGeom>
          <a:avLst/>
          <a:gdLst/>
          <a:ahLst/>
          <a:cxnLst/>
          <a:rect l="0" t="0" r="0" b="0"/>
          <a:pathLst>
            <a:path>
              <a:moveTo>
                <a:pt x="717435" y="0"/>
              </a:moveTo>
              <a:lnTo>
                <a:pt x="717435" y="148365"/>
              </a:lnTo>
              <a:lnTo>
                <a:pt x="0" y="148365"/>
              </a:lnTo>
              <a:lnTo>
                <a:pt x="0" y="2967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E403D-3C19-8444-926C-7BE914623853}">
      <dsp:nvSpPr>
        <dsp:cNvPr id="0" name=""/>
        <dsp:cNvSpPr/>
      </dsp:nvSpPr>
      <dsp:spPr>
        <a:xfrm>
          <a:off x="1506404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TF-IDF</a:t>
          </a:r>
        </a:p>
      </dsp:txBody>
      <dsp:txXfrm>
        <a:off x="1529014" y="3364086"/>
        <a:ext cx="1112737" cy="726751"/>
      </dsp:txXfrm>
    </dsp:sp>
    <dsp:sp modelId="{2864D2DD-8090-6747-87B0-BADDDE686B5B}">
      <dsp:nvSpPr>
        <dsp:cNvPr id="0" name=""/>
        <dsp:cNvSpPr/>
      </dsp:nvSpPr>
      <dsp:spPr>
        <a:xfrm>
          <a:off x="2802818" y="3044746"/>
          <a:ext cx="787908" cy="296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65"/>
              </a:lnTo>
              <a:lnTo>
                <a:pt x="787908" y="148365"/>
              </a:lnTo>
              <a:lnTo>
                <a:pt x="787908" y="2967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6F8B9-DAB7-F040-9B1B-80EDF6DEE354}">
      <dsp:nvSpPr>
        <dsp:cNvPr id="0" name=""/>
        <dsp:cNvSpPr/>
      </dsp:nvSpPr>
      <dsp:spPr>
        <a:xfrm>
          <a:off x="3011749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Jaccard</a:t>
          </a:r>
        </a:p>
      </dsp:txBody>
      <dsp:txXfrm>
        <a:off x="3034359" y="3364086"/>
        <a:ext cx="1112737" cy="726751"/>
      </dsp:txXfrm>
    </dsp:sp>
    <dsp:sp modelId="{9B34A00B-2F1C-8C49-B8BD-4FFDA318C932}">
      <dsp:nvSpPr>
        <dsp:cNvPr id="0" name=""/>
        <dsp:cNvSpPr/>
      </dsp:nvSpPr>
      <dsp:spPr>
        <a:xfrm>
          <a:off x="4160303" y="1977480"/>
          <a:ext cx="1688440" cy="283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618"/>
              </a:lnTo>
              <a:lnTo>
                <a:pt x="1688440" y="141618"/>
              </a:lnTo>
              <a:lnTo>
                <a:pt x="1688440" y="2832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15358-9E73-594E-8E10-ECDAC25B446A}">
      <dsp:nvSpPr>
        <dsp:cNvPr id="0" name=""/>
        <dsp:cNvSpPr/>
      </dsp:nvSpPr>
      <dsp:spPr>
        <a:xfrm>
          <a:off x="5269765" y="226071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Distribution Similarity</a:t>
          </a:r>
        </a:p>
      </dsp:txBody>
      <dsp:txXfrm>
        <a:off x="5292375" y="2283326"/>
        <a:ext cx="1112737" cy="726751"/>
      </dsp:txXfrm>
    </dsp:sp>
    <dsp:sp modelId="{F872285A-435C-E441-A607-FB337AC45F37}">
      <dsp:nvSpPr>
        <dsp:cNvPr id="0" name=""/>
        <dsp:cNvSpPr/>
      </dsp:nvSpPr>
      <dsp:spPr>
        <a:xfrm>
          <a:off x="5096072" y="3032688"/>
          <a:ext cx="752672" cy="308788"/>
        </a:xfrm>
        <a:custGeom>
          <a:avLst/>
          <a:gdLst/>
          <a:ahLst/>
          <a:cxnLst/>
          <a:rect l="0" t="0" r="0" b="0"/>
          <a:pathLst>
            <a:path>
              <a:moveTo>
                <a:pt x="752672" y="0"/>
              </a:moveTo>
              <a:lnTo>
                <a:pt x="752672" y="154394"/>
              </a:lnTo>
              <a:lnTo>
                <a:pt x="0" y="154394"/>
              </a:lnTo>
              <a:lnTo>
                <a:pt x="0" y="308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A4C35-7D7B-2042-B9E2-D7144CEE8921}">
      <dsp:nvSpPr>
        <dsp:cNvPr id="0" name=""/>
        <dsp:cNvSpPr/>
      </dsp:nvSpPr>
      <dsp:spPr>
        <a:xfrm>
          <a:off x="4517093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Mann-Whitney test</a:t>
          </a:r>
        </a:p>
      </dsp:txBody>
      <dsp:txXfrm>
        <a:off x="4539703" y="3364086"/>
        <a:ext cx="1112737" cy="726751"/>
      </dsp:txXfrm>
    </dsp:sp>
    <dsp:sp modelId="{1EB4DB64-CF0E-344B-AD88-44B343EEADB0}">
      <dsp:nvSpPr>
        <dsp:cNvPr id="0" name=""/>
        <dsp:cNvSpPr/>
      </dsp:nvSpPr>
      <dsp:spPr>
        <a:xfrm>
          <a:off x="5848744" y="3032688"/>
          <a:ext cx="752672" cy="308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394"/>
              </a:lnTo>
              <a:lnTo>
                <a:pt x="752672" y="154394"/>
              </a:lnTo>
              <a:lnTo>
                <a:pt x="752672" y="308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024E-884E-6845-A1F7-2218E6ECD6C0}">
      <dsp:nvSpPr>
        <dsp:cNvPr id="0" name=""/>
        <dsp:cNvSpPr/>
      </dsp:nvSpPr>
      <dsp:spPr>
        <a:xfrm>
          <a:off x="6022437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Kolmogorov-Smirnov test</a:t>
          </a:r>
        </a:p>
      </dsp:txBody>
      <dsp:txXfrm>
        <a:off x="6045047" y="3364086"/>
        <a:ext cx="1112737" cy="726751"/>
      </dsp:txXfrm>
    </dsp:sp>
    <dsp:sp modelId="{A6C2E10E-651B-CE43-B543-971A327AB422}">
      <dsp:nvSpPr>
        <dsp:cNvPr id="0" name=""/>
        <dsp:cNvSpPr/>
      </dsp:nvSpPr>
      <dsp:spPr>
        <a:xfrm>
          <a:off x="4160303" y="1977480"/>
          <a:ext cx="3946457" cy="283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618"/>
              </a:lnTo>
              <a:lnTo>
                <a:pt x="3946457" y="141618"/>
              </a:lnTo>
              <a:lnTo>
                <a:pt x="3946457" y="2832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12800-6B3C-2B43-B6A7-90E44AC91BC9}">
      <dsp:nvSpPr>
        <dsp:cNvPr id="0" name=""/>
        <dsp:cNvSpPr/>
      </dsp:nvSpPr>
      <dsp:spPr>
        <a:xfrm>
          <a:off x="7527782" y="226071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Histogram Similarity</a:t>
          </a:r>
        </a:p>
      </dsp:txBody>
      <dsp:txXfrm>
        <a:off x="7550392" y="2283326"/>
        <a:ext cx="1112737" cy="726751"/>
      </dsp:txXfrm>
    </dsp:sp>
    <dsp:sp modelId="{2D1AFB6B-33E8-E949-9DDC-95D492A7A44E}">
      <dsp:nvSpPr>
        <dsp:cNvPr id="0" name=""/>
        <dsp:cNvSpPr/>
      </dsp:nvSpPr>
      <dsp:spPr>
        <a:xfrm>
          <a:off x="8061040" y="3032688"/>
          <a:ext cx="91440" cy="308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EAA4D-BD14-B74E-A851-E9E27F4C31BC}">
      <dsp:nvSpPr>
        <dsp:cNvPr id="0" name=""/>
        <dsp:cNvSpPr/>
      </dsp:nvSpPr>
      <dsp:spPr>
        <a:xfrm>
          <a:off x="7527782" y="3341476"/>
          <a:ext cx="1157957" cy="7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Mann-Whitney test</a:t>
          </a:r>
        </a:p>
      </dsp:txBody>
      <dsp:txXfrm>
        <a:off x="7550392" y="3364086"/>
        <a:ext cx="1112737" cy="726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14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29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4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59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5747" algn="l" defTabSz="457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96" algn="l" defTabSz="457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46" algn="l" defTabSz="457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95" algn="l" defTabSz="457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link.com/content/0001-5903/15/2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pringerlink.com/content/?Author=L.+Berman" TargetMode="External"/><Relationship Id="rId5" Type="http://schemas.openxmlformats.org/officeDocument/2006/relationships/hyperlink" Target="http://www.springerlink.com/content/?Author=G.+Markowsky" TargetMode="External"/><Relationship Id="rId4" Type="http://schemas.openxmlformats.org/officeDocument/2006/relationships/hyperlink" Target="http://www.springerlink.com/content/?Author=L.+Kou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10971-BE69-8A46-99B2-13769E25533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3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BDC3087-444B-9C4D-90CF-7E6884A46BBE}" type="slidenum">
              <a:rPr lang="en-US" sz="1200">
                <a:latin typeface="Times" charset="0"/>
              </a:rPr>
              <a:pPr/>
              <a:t>12</a:t>
            </a:fld>
            <a:endParaRPr lang="en-US" sz="1200">
              <a:latin typeface="Times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18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7BAEED5E-41AA-1B48-A825-783FA71A62CC}" type="slidenum">
              <a:rPr lang="en-US" sz="1200">
                <a:latin typeface="Times" charset="0"/>
              </a:rPr>
              <a:pPr/>
              <a:t>13</a:t>
            </a:fld>
            <a:endParaRPr lang="en-US" sz="1200">
              <a:latin typeface="Times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9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C98133D-14D4-F14F-A908-8BC63E6C31AD}" type="slidenum">
              <a:rPr lang="en-US" sz="1200">
                <a:latin typeface="Times" charset="0"/>
              </a:rPr>
              <a:pPr/>
              <a:t>14</a:t>
            </a:fld>
            <a:endParaRPr lang="en-US" sz="1200">
              <a:latin typeface="Times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</a:rPr>
              <a:t>Matching algorithm parses the sample using the wrapper. Mismatch happens when a token in the sample does not correspond to toke nin the wrapper.</a:t>
            </a:r>
          </a:p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52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850CAD8-035B-6543-AD84-AB05357C5988}" type="slidenum">
              <a:rPr lang="en-US" sz="1200">
                <a:latin typeface="Times" charset="0"/>
              </a:rPr>
              <a:pPr/>
              <a:t>15</a:t>
            </a:fld>
            <a:endParaRPr lang="en-US" sz="1200">
              <a:latin typeface="Times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242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6E1C704-D4C4-9046-957C-756AC5C2FD15}" type="slidenum">
              <a:rPr lang="en-US" sz="1200">
                <a:latin typeface="Times" charset="0"/>
              </a:rPr>
              <a:pPr/>
              <a:t>16</a:t>
            </a:fld>
            <a:endParaRPr lang="en-US" sz="1200">
              <a:latin typeface="Times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84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767E7CE4-DB1B-FF4E-A66B-B4A7C36A8B66}" type="slidenum">
              <a:rPr lang="en-US" sz="1200">
                <a:latin typeface="Times" charset="0"/>
              </a:rPr>
              <a:pPr/>
              <a:t>17</a:t>
            </a:fld>
            <a:endParaRPr lang="en-US" sz="1200">
              <a:latin typeface="Times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6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88E9823-0976-E444-B65B-964276E65A19}" type="slidenum">
              <a:rPr lang="en-US" sz="1200">
                <a:latin typeface="Times" charset="0"/>
              </a:rPr>
              <a:pPr/>
              <a:t>18</a:t>
            </a:fld>
            <a:endParaRPr lang="en-US" sz="1200">
              <a:latin typeface="Times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99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6BB20C0-83FB-AB4C-B82E-BF36BE06E046}" type="slidenum">
              <a:rPr lang="en-US" sz="1200">
                <a:latin typeface="Times" charset="0"/>
              </a:rPr>
              <a:pPr/>
              <a:t>19</a:t>
            </a:fld>
            <a:endParaRPr lang="en-US" sz="1200">
              <a:latin typeface="Times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1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408311D-8AD2-AB4B-933A-1F783D7C5C41}" type="slidenum">
              <a:rPr lang="en-US" sz="1200">
                <a:latin typeface="Times" charset="0"/>
              </a:rPr>
              <a:pPr/>
              <a:t>20</a:t>
            </a:fld>
            <a:endParaRPr lang="en-US" sz="1200">
              <a:latin typeface="Times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100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67272EB-D33A-BF4B-ADB6-DC697DE13637}" type="slidenum">
              <a:rPr lang="en-US" sz="1200">
                <a:latin typeface="Times" charset="0"/>
              </a:rPr>
              <a:pPr/>
              <a:t>21</a:t>
            </a:fld>
            <a:endParaRPr lang="en-US" sz="1200">
              <a:latin typeface="Times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B483E-C94C-8D4B-AEFC-0861D289D3F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As the quantity and diversity of the information available online increases, more of the common information access tasks are done by program such as web wrappers. Wrappers faciliate access to Web-based information sources by providing a uniform querying and data extraction capability. For example, a Web wrapper for the yellow pages source can take a query for a Mexican restaurant near Marina del Rey, CA, and extract the restaurant</a:t>
            </a:r>
            <a:r>
              <a:rPr lang="ja-JP" altLang="en-US">
                <a:latin typeface="Arial"/>
                <a:cs typeface="+mn-cs"/>
              </a:rPr>
              <a:t>’</a:t>
            </a:r>
            <a:r>
              <a:rPr lang="en-US">
                <a:cs typeface="+mn-cs"/>
              </a:rPr>
              <a:t>s name, its address and the phone number, in the same way as the information is extracted from a database.</a:t>
            </a:r>
          </a:p>
        </p:txBody>
      </p:sp>
    </p:spTree>
    <p:extLst>
      <p:ext uri="{BB962C8B-B14F-4D97-AF65-F5344CB8AC3E}">
        <p14:creationId xmlns:p14="http://schemas.microsoft.com/office/powerpoint/2010/main" val="3185678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5107AF0-95DC-C24F-BF85-981837F6165C}" type="slidenum">
              <a:rPr lang="en-US" sz="1200">
                <a:latin typeface="Times" charset="0"/>
              </a:rPr>
              <a:pPr/>
              <a:t>22</a:t>
            </a:fld>
            <a:endParaRPr lang="en-US" sz="1200">
              <a:latin typeface="Times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7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007E3A1-9B02-0E4D-96A8-6955645FCD7D}" type="slidenum">
              <a:rPr lang="en-US" sz="1200">
                <a:latin typeface="Times" charset="0"/>
              </a:rPr>
              <a:pPr/>
              <a:t>23</a:t>
            </a:fld>
            <a:endParaRPr lang="en-US" sz="1200">
              <a:latin typeface="Times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46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2323F9C-E93F-8F48-A44D-83FB88903AB9}" type="slidenum">
              <a:rPr lang="en-US" sz="1200">
                <a:latin typeface="Times" charset="0"/>
              </a:rPr>
              <a:pPr/>
              <a:t>24</a:t>
            </a:fld>
            <a:endParaRPr lang="en-US" sz="1200">
              <a:latin typeface="Times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44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7B6803C4-EE8C-F24F-ACC0-0F8268318311}" type="slidenum">
              <a:rPr lang="en-US" sz="1200">
                <a:latin typeface="Times" charset="0"/>
              </a:rPr>
              <a:pPr/>
              <a:t>25</a:t>
            </a:fld>
            <a:endParaRPr lang="en-US" sz="1200">
              <a:latin typeface="Times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82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4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inferential statistics the null hypothesis usually refers to a general statement or default position that there is no relationship between two measured phenomena, or no difference among groups.</a:t>
            </a:r>
          </a:p>
          <a:p>
            <a:endParaRPr lang="en-US" dirty="0"/>
          </a:p>
          <a:p>
            <a:r>
              <a:rPr lang="en-US" dirty="0"/>
              <a:t>Two-sample test checks whether the two data samples come from the same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625280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step, instead</a:t>
            </a:r>
            <a:r>
              <a:rPr lang="en-US" baseline="0" dirty="0"/>
              <a:t> of selecting MST ((v1, v4) – (v1, v2)- (v2-v3)), if we select another MST like  ((v1, v4) – (v1, v2)- (v1-v3)), we would get another Steiner tree as result.</a:t>
            </a:r>
          </a:p>
          <a:p>
            <a:r>
              <a:rPr lang="en-US" baseline="0" dirty="0"/>
              <a:t>MST = Minimum Spanning Tree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79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exact approximation ratio is: 2 * (1 – 1/l) where l is the number of leaves in optimal tree.</a:t>
            </a:r>
          </a:p>
          <a:p>
            <a:endParaRPr lang="en-US" baseline="0" dirty="0"/>
          </a:p>
          <a:p>
            <a:r>
              <a:rPr lang="en-US" baseline="0" dirty="0"/>
              <a:t>Paper link: http://</a:t>
            </a:r>
            <a:r>
              <a:rPr lang="en-US" baseline="0" dirty="0" err="1"/>
              <a:t>www.springerlink.com</a:t>
            </a:r>
            <a:r>
              <a:rPr lang="en-US" baseline="0" dirty="0"/>
              <a:t>/content/v7w86m72174k7267/</a:t>
            </a:r>
          </a:p>
          <a:p>
            <a:r>
              <a:rPr lang="en-US" dirty="0">
                <a:hlinkClick r:id="rId3" tooltip="Link to the Issue of this Article"/>
              </a:rPr>
              <a:t>Volume 15, Number 2</a:t>
            </a:r>
            <a:r>
              <a:rPr lang="en-US" dirty="0"/>
              <a:t>, 141-145, DOI: 10.1007/BF00288961 </a:t>
            </a:r>
          </a:p>
          <a:p>
            <a:r>
              <a:rPr lang="en-US" b="1" dirty="0"/>
              <a:t>A fast algorithm for Steiner trees </a:t>
            </a:r>
          </a:p>
          <a:p>
            <a:r>
              <a:rPr lang="en-US" dirty="0">
                <a:hlinkClick r:id="rId4" tooltip="View content where Author is L. Kou"/>
              </a:rPr>
              <a:t>L. Kou</a:t>
            </a:r>
            <a:r>
              <a:rPr lang="en-US" dirty="0"/>
              <a:t>, </a:t>
            </a:r>
            <a:r>
              <a:rPr lang="en-US" dirty="0">
                <a:hlinkClick r:id="rId5" tooltip="View content where Author is G. Markowsky"/>
              </a:rPr>
              <a:t>G. Markowsky</a:t>
            </a:r>
            <a:r>
              <a:rPr lang="en-US" dirty="0"/>
              <a:t> and </a:t>
            </a:r>
            <a:r>
              <a:rPr lang="en-US" dirty="0">
                <a:hlinkClick r:id="rId6" tooltip="View content where Author is L. Berman"/>
              </a:rPr>
              <a:t>L. Berman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00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 to DBpedia, the Getty Union List of Artist Names (ULAN)® and the NY Times Linked Data</a:t>
            </a:r>
          </a:p>
        </p:txBody>
      </p:sp>
    </p:spTree>
    <p:extLst>
      <p:ext uri="{BB962C8B-B14F-4D97-AF65-F5344CB8AC3E}">
        <p14:creationId xmlns:p14="http://schemas.microsoft.com/office/powerpoint/2010/main" val="78783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480C0E9-74E6-1647-88B1-046B488A5FF2}" type="slidenum">
              <a:rPr lang="en-US" sz="1200">
                <a:latin typeface="Times" charset="0"/>
              </a:rPr>
              <a:pPr/>
              <a:t>5</a:t>
            </a:fld>
            <a:endParaRPr lang="en-US" sz="1200">
              <a:latin typeface="Times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2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11AA186-7570-9244-A83F-CC3AC82CF124}" type="slidenum">
              <a:rPr lang="en-US" sz="1200">
                <a:latin typeface="Times" charset="0"/>
              </a:rPr>
              <a:pPr/>
              <a:t>6</a:t>
            </a:fld>
            <a:endParaRPr lang="en-US" sz="1200">
              <a:latin typeface="Times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ja-JP" altLang="en-US">
                <a:latin typeface="Times" charset="0"/>
              </a:rPr>
              <a:t>“</a:t>
            </a:r>
            <a:r>
              <a:rPr lang="en-US">
                <a:latin typeface="Times" charset="0"/>
              </a:rPr>
              <a:t>given a set of sample HTML pages belonging to the same class, find the nested type of the source dataset and extract the source dataset from which the</a:t>
            </a:r>
          </a:p>
          <a:p>
            <a:r>
              <a:rPr lang="en-US">
                <a:latin typeface="Times" charset="0"/>
              </a:rPr>
              <a:t>pages have been generated.</a:t>
            </a:r>
            <a:r>
              <a:rPr lang="ja-JP" altLang="en-US">
                <a:latin typeface="Times" charset="0"/>
              </a:rPr>
              <a:t>”</a:t>
            </a:r>
            <a:endParaRPr lang="en-US">
              <a:latin typeface="Times" charset="0"/>
            </a:endParaRPr>
          </a:p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1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85583675-45ED-5644-A9F8-8F47B98E8A4C}" type="slidenum">
              <a:rPr lang="en-US" sz="1200">
                <a:latin typeface="Times" charset="0"/>
              </a:rPr>
              <a:pPr/>
              <a:t>7</a:t>
            </a:fld>
            <a:endParaRPr lang="en-US" sz="1200">
              <a:latin typeface="Times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7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8E3861C-B618-E545-875B-DB6918E2ABF6}" type="slidenum">
              <a:rPr lang="en-US" sz="1200">
                <a:latin typeface="Times" charset="0"/>
              </a:rPr>
              <a:pPr/>
              <a:t>8</a:t>
            </a:fld>
            <a:endParaRPr lang="en-US" sz="1200">
              <a:latin typeface="Times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C187ECA-5847-D94E-94C2-A91430F29CA8}" type="slidenum">
              <a:rPr lang="en-US" sz="1200">
                <a:latin typeface="Times" charset="0"/>
              </a:rPr>
              <a:pPr/>
              <a:t>9</a:t>
            </a:fld>
            <a:endParaRPr lang="en-US" sz="1200">
              <a:latin typeface="Time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9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347A3BE-7654-2B4A-927E-B6E1E9010EA2}" type="slidenum">
              <a:rPr lang="en-US" sz="1200">
                <a:latin typeface="Times" charset="0"/>
              </a:rPr>
              <a:pPr/>
              <a:t>10</a:t>
            </a:fld>
            <a:endParaRPr lang="en-US" sz="120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36497A0-9C6D-914F-AA03-EB1D9B7F2E3B}" type="slidenum">
              <a:rPr lang="en-US" sz="1200">
                <a:latin typeface="Times" charset="0"/>
              </a:rPr>
              <a:pPr/>
              <a:t>11</a:t>
            </a:fld>
            <a:endParaRPr lang="en-US" sz="1200">
              <a:latin typeface="Times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5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1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9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49" indent="0">
              <a:buNone/>
              <a:defRPr sz="2800"/>
            </a:lvl2pPr>
            <a:lvl3pPr marL="914298" indent="0">
              <a:buNone/>
              <a:defRPr sz="2400"/>
            </a:lvl3pPr>
            <a:lvl4pPr marL="1371448" indent="0">
              <a:buNone/>
              <a:defRPr sz="2000"/>
            </a:lvl4pPr>
            <a:lvl5pPr marL="1828598" indent="0">
              <a:buNone/>
              <a:defRPr sz="2000"/>
            </a:lvl5pPr>
            <a:lvl6pPr marL="2285747" indent="0">
              <a:buNone/>
              <a:defRPr sz="2000"/>
            </a:lvl6pPr>
            <a:lvl7pPr marL="2742896" indent="0">
              <a:buNone/>
              <a:defRPr sz="2000"/>
            </a:lvl7pPr>
            <a:lvl8pPr marL="3200046" indent="0">
              <a:buNone/>
              <a:defRPr sz="2000"/>
            </a:lvl8pPr>
            <a:lvl9pPr marL="3657195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49" indent="0">
              <a:buNone/>
              <a:defRPr sz="1200"/>
            </a:lvl2pPr>
            <a:lvl3pPr marL="914298" indent="0">
              <a:buNone/>
              <a:defRPr sz="1000"/>
            </a:lvl3pPr>
            <a:lvl4pPr marL="1371448" indent="0">
              <a:buNone/>
              <a:defRPr sz="900"/>
            </a:lvl4pPr>
            <a:lvl5pPr marL="1828598" indent="0">
              <a:buNone/>
              <a:defRPr sz="900"/>
            </a:lvl5pPr>
            <a:lvl6pPr marL="2285747" indent="0">
              <a:buNone/>
              <a:defRPr sz="900"/>
            </a:lvl6pPr>
            <a:lvl7pPr marL="2742896" indent="0">
              <a:buNone/>
              <a:defRPr sz="900"/>
            </a:lvl7pPr>
            <a:lvl8pPr marL="3200046" indent="0">
              <a:buNone/>
              <a:defRPr sz="900"/>
            </a:lvl8pPr>
            <a:lvl9pPr marL="36571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3"/>
            <a:ext cx="24384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531226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fld id="{7BDB3AA7-648E-40E2-A7AC-635B45C5E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469188" y="3930651"/>
            <a:ext cx="26035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3"/>
            <a:ext cx="24384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1"/>
            <a:ext cx="26035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6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fld id="{E9D24D5F-C380-43D4-A9E4-E0847F7712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3"/>
            <a:ext cx="24384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1"/>
            <a:ext cx="2603500" cy="365125"/>
          </a:xfrm>
          <a:prstGeom prst="rect">
            <a:avLst/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6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fld id="{4D09B11F-8889-432E-91F6-A16AC8F8C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716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64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93432"/>
            <a:ext cx="7659687" cy="1168400"/>
          </a:xfrm>
        </p:spPr>
        <p:txBody>
          <a:bodyPr anchor="t"/>
          <a:lstStyle>
            <a:lvl1pPr algn="l">
              <a:defRPr sz="4400" b="0" cap="none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174813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950118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731" y="1537063"/>
            <a:ext cx="3950118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44" y="274638"/>
            <a:ext cx="7620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445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149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8" indent="0">
              <a:buNone/>
              <a:defRPr sz="1600" b="1"/>
            </a:lvl4pPr>
            <a:lvl5pPr marL="1828598" indent="0">
              <a:buNone/>
              <a:defRPr sz="1600" b="1"/>
            </a:lvl5pPr>
            <a:lvl6pPr marL="2285747" indent="0">
              <a:buNone/>
              <a:defRPr sz="1600" b="1"/>
            </a:lvl6pPr>
            <a:lvl7pPr marL="2742896" indent="0">
              <a:buNone/>
              <a:defRPr sz="1600" b="1"/>
            </a:lvl7pPr>
            <a:lvl8pPr marL="3200046" indent="0">
              <a:buNone/>
              <a:defRPr sz="1600" b="1"/>
            </a:lvl8pPr>
            <a:lvl9pPr marL="36571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445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845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149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8" indent="0">
              <a:buNone/>
              <a:defRPr sz="1600" b="1"/>
            </a:lvl4pPr>
            <a:lvl5pPr marL="1828598" indent="0">
              <a:buNone/>
              <a:defRPr sz="1600" b="1"/>
            </a:lvl5pPr>
            <a:lvl6pPr marL="2285747" indent="0">
              <a:buNone/>
              <a:defRPr sz="1600" b="1"/>
            </a:lvl6pPr>
            <a:lvl7pPr marL="2742896" indent="0">
              <a:buNone/>
              <a:defRPr sz="1600" b="1"/>
            </a:lvl7pPr>
            <a:lvl8pPr marL="3200046" indent="0">
              <a:buNone/>
              <a:defRPr sz="1600" b="1"/>
            </a:lvl8pPr>
            <a:lvl9pPr marL="36571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845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37878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6096000"/>
            <a:ext cx="8549639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49" indent="0">
              <a:buNone/>
              <a:defRPr sz="1200"/>
            </a:lvl2pPr>
            <a:lvl3pPr marL="914298" indent="0">
              <a:buNone/>
              <a:defRPr sz="1000"/>
            </a:lvl3pPr>
            <a:lvl4pPr marL="1371448" indent="0">
              <a:buNone/>
              <a:defRPr sz="900"/>
            </a:lvl4pPr>
            <a:lvl5pPr marL="1828598" indent="0">
              <a:buNone/>
              <a:defRPr sz="900"/>
            </a:lvl5pPr>
            <a:lvl6pPr marL="2285747" indent="0">
              <a:buNone/>
              <a:defRPr sz="900"/>
            </a:lvl6pPr>
            <a:lvl7pPr marL="2742896" indent="0">
              <a:buNone/>
              <a:defRPr sz="900"/>
            </a:lvl7pPr>
            <a:lvl8pPr marL="3200046" indent="0">
              <a:buNone/>
              <a:defRPr sz="900"/>
            </a:lvl8pPr>
            <a:lvl9pPr marL="36571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8537879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6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893628"/>
            <a:ext cx="8537879" cy="5244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6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 lIns="91430" tIns="45715" rIns="91430" bIns="45715"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3652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7964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30" tIns="45715" rIns="91430" bIns="45715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796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2" r:id="rId9"/>
    <p:sldLayoutId id="2147483989" r:id="rId10"/>
    <p:sldLayoutId id="2147483990" r:id="rId11"/>
    <p:sldLayoutId id="2147483991" r:id="rId12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149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298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448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598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862" indent="-22857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693" indent="-22857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04776" indent="-228575" algn="l" rtl="0" fontAlgn="base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383" indent="-228575" algn="l" rtl="0" fontAlgn="base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3991" indent="-228575" algn="l" rtl="0" fontAlgn="base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168" indent="-182860" algn="l" defTabSz="914298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027" indent="-182860" algn="l" defTabSz="91429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2887" indent="-182860" algn="l" defTabSz="914298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47" indent="-182860" algn="l" defTabSz="914298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6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5" algn="l" defTabSz="9142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audio" Target="../media/audio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audio" Target="../media/audio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audio" Target="../media/audio2.bin"/><Relationship Id="rId4" Type="http://schemas.openxmlformats.org/officeDocument/2006/relationships/audio" Target="../media/audio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soup.org/" TargetMode="External"/><Relationship Id="rId2" Type="http://schemas.openxmlformats.org/officeDocument/2006/relationships/hyperlink" Target="http://www.crummy.com/software/BeautifulS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uora.com/Which-are-some-of-the-best-web-data-scraping-tools" TargetMode="External"/><Relationship Id="rId4" Type="http://schemas.openxmlformats.org/officeDocument/2006/relationships/hyperlink" Target="http://scrapinghub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maSemWeb" TargetMode="External"/><Relationship Id="rId2" Type="http://schemas.openxmlformats.org/officeDocument/2006/relationships/hyperlink" Target="http://www.isi.edu/integration/karm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QcMc4TrfuE" TargetMode="External"/><Relationship Id="rId2" Type="http://schemas.openxmlformats.org/officeDocument/2006/relationships/hyperlink" Target="http://vivowe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Vaytr09H1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3_yiBhAJIc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0584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/>
                <a:cs typeface="Calibri"/>
              </a:rPr>
              <a:t>AAAI 2018 Tutorial</a:t>
            </a:r>
            <a:br>
              <a:rPr lang="en-US" sz="4000" b="1" dirty="0">
                <a:latin typeface="Calibri"/>
                <a:cs typeface="Calibri"/>
              </a:rPr>
            </a:br>
            <a:r>
              <a:rPr lang="en-US" sz="4000" b="1" dirty="0">
                <a:latin typeface="Calibri"/>
                <a:cs typeface="Calibri"/>
              </a:rPr>
              <a:t>Building Knowledge Graphs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6387" name="Subtitle 4"/>
          <p:cNvSpPr>
            <a:spLocks noGrp="1"/>
          </p:cNvSpPr>
          <p:nvPr>
            <p:ph type="subTitle" idx="1"/>
          </p:nvPr>
        </p:nvSpPr>
        <p:spPr>
          <a:xfrm>
            <a:off x="685800" y="4861620"/>
            <a:ext cx="7772400" cy="1752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Craig Knoblock </a:t>
            </a:r>
          </a:p>
          <a:p>
            <a:pPr>
              <a:buFontTx/>
              <a:buNone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University of Southern California</a:t>
            </a:r>
          </a:p>
          <a:p>
            <a:pPr>
              <a:buFontTx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826257" y="532507"/>
            <a:ext cx="3419475" cy="2573338"/>
            <a:chOff x="5724525" y="-7938"/>
            <a:chExt cx="3419475" cy="2573338"/>
          </a:xfrm>
        </p:grpSpPr>
        <p:grpSp>
          <p:nvGrpSpPr>
            <p:cNvPr id="5" name="Group 15"/>
            <p:cNvGrpSpPr>
              <a:grpSpLocks/>
            </p:cNvGrpSpPr>
            <p:nvPr userDrawn="1"/>
          </p:nvGrpSpPr>
          <p:grpSpPr bwMode="auto">
            <a:xfrm>
              <a:off x="5724525" y="-7938"/>
              <a:ext cx="3419475" cy="2573338"/>
              <a:chOff x="3606" y="-5"/>
              <a:chExt cx="2154" cy="1621"/>
            </a:xfrm>
          </p:grpSpPr>
          <p:pic>
            <p:nvPicPr>
              <p:cNvPr id="7" name="Picture 8" descr="isi-scan-shar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6" y="-5"/>
                <a:ext cx="2154" cy="1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2" descr="Picture 2"/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9" y="1344"/>
                <a:ext cx="67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17" descr="Picture 4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200" y="1008063"/>
              <a:ext cx="254000" cy="21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24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0D32759-8C41-394C-924E-A968C2E934C1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3993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F60E471-F846-B242-AB14-75251BF0E970}" type="slidenum">
              <a:rPr lang="en-US" sz="1400"/>
              <a:pPr/>
              <a:t>10</a:t>
            </a:fld>
            <a:endParaRPr lang="en-US" sz="140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Union-Free Regular Expression (UFRE)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Web page structure can be represented as </a:t>
            </a:r>
            <a:r>
              <a:rPr lang="en-US" i="1">
                <a:latin typeface="Tahoma" charset="0"/>
              </a:rPr>
              <a:t>Union-Free Regular Expression </a:t>
            </a:r>
            <a:r>
              <a:rPr lang="en-US">
                <a:latin typeface="Tahoma" charset="0"/>
              </a:rPr>
              <a:t>(UFRE)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UFRE is Regular Expressions without </a:t>
            </a:r>
            <a:r>
              <a:rPr lang="en-US" i="1">
                <a:latin typeface="Tahoma" charset="0"/>
                <a:ea typeface="ＭＳ Ｐゴシック" charset="0"/>
              </a:rPr>
              <a:t>disjunctions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If </a:t>
            </a:r>
            <a:r>
              <a:rPr lang="en-US" i="1">
                <a:latin typeface="Tahoma" charset="0"/>
                <a:ea typeface="ＭＳ Ｐゴシック" charset="0"/>
              </a:rPr>
              <a:t>a</a:t>
            </a:r>
            <a:r>
              <a:rPr lang="en-US">
                <a:latin typeface="Tahoma" charset="0"/>
                <a:ea typeface="ＭＳ Ｐゴシック" charset="0"/>
              </a:rPr>
              <a:t> and </a:t>
            </a:r>
            <a:r>
              <a:rPr lang="en-US" i="1">
                <a:latin typeface="Tahoma" charset="0"/>
                <a:ea typeface="ＭＳ Ｐゴシック" charset="0"/>
              </a:rPr>
              <a:t>b</a:t>
            </a:r>
            <a:r>
              <a:rPr lang="en-US">
                <a:latin typeface="Tahoma" charset="0"/>
                <a:ea typeface="ＭＳ Ｐゴシック" charset="0"/>
              </a:rPr>
              <a:t> are UFRE, then the following are also UFREs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a.b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string fields</a:t>
            </a:r>
            <a:endParaRPr lang="en-US">
              <a:latin typeface="Tahoma" charset="0"/>
              <a:ea typeface="ＭＳ Ｐゴシック" charset="0"/>
            </a:endParaRP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(a)+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lists (possibly nested)</a:t>
            </a:r>
            <a:endParaRPr lang="en-US">
              <a:latin typeface="Tahoma" charset="0"/>
              <a:ea typeface="ＭＳ Ｐゴシック" charset="0"/>
            </a:endParaRP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(a)?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optional fields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Strong assumption that usually holds</a:t>
            </a:r>
          </a:p>
        </p:txBody>
      </p:sp>
    </p:spTree>
    <p:extLst>
      <p:ext uri="{BB962C8B-B14F-4D97-AF65-F5344CB8AC3E}">
        <p14:creationId xmlns:p14="http://schemas.microsoft.com/office/powerpoint/2010/main" val="220373078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2A16D4A-BD9B-9D46-87AE-A7569153F2C5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4198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00D4365-8B66-9343-AD75-E60BA8688EE3}" type="slidenum">
              <a:rPr lang="en-US" sz="1400"/>
              <a:pPr/>
              <a:t>11</a:t>
            </a:fld>
            <a:endParaRPr lang="en-US" sz="140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Approach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Tahoma" charset="0"/>
              </a:rPr>
              <a:t>Given a set of example pages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Tahoma" charset="0"/>
              </a:rPr>
              <a:t>Generate the </a:t>
            </a:r>
            <a:r>
              <a:rPr lang="en-US" i="1" dirty="0">
                <a:latin typeface="Tahoma" charset="0"/>
              </a:rPr>
              <a:t>Union-Free Regular Expression </a:t>
            </a:r>
            <a:r>
              <a:rPr lang="en-US" dirty="0">
                <a:latin typeface="Tahoma" charset="0"/>
              </a:rPr>
              <a:t>which contains example pages</a:t>
            </a:r>
            <a:endParaRPr lang="en-US" i="1" dirty="0">
              <a:latin typeface="Tahom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Tahoma" charset="0"/>
              </a:rPr>
              <a:t>Find the least upper bounds on the RE lattice to generate a wrapper in </a:t>
            </a:r>
            <a:r>
              <a:rPr lang="en-US" i="1" dirty="0">
                <a:latin typeface="Tahoma" charset="0"/>
              </a:rPr>
              <a:t>linear time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Tahoma" charset="0"/>
              </a:rPr>
              <a:t>Reduces to finding the least upper bound on two UFREs</a:t>
            </a:r>
          </a:p>
        </p:txBody>
      </p:sp>
    </p:spTree>
    <p:extLst>
      <p:ext uri="{BB962C8B-B14F-4D97-AF65-F5344CB8AC3E}">
        <p14:creationId xmlns:p14="http://schemas.microsoft.com/office/powerpoint/2010/main" val="1791625254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8C7CB79-F8E9-894E-9C2E-411CBB4296AA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4403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728A29B3-9A5A-824D-9DD5-1D3CBF7C6365}" type="slidenum">
              <a:rPr lang="en-US" sz="1400"/>
              <a:pPr/>
              <a:t>12</a:t>
            </a:fld>
            <a:endParaRPr lang="en-US" sz="140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Matching/Mismatches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Tahoma" charset="0"/>
              </a:rPr>
              <a:t>Given a set of pages of the same type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Take the first page to be the </a:t>
            </a:r>
            <a:r>
              <a:rPr lang="en-US" sz="2400" i="1">
                <a:latin typeface="Tahoma" charset="0"/>
              </a:rPr>
              <a:t>wrapper</a:t>
            </a:r>
            <a:r>
              <a:rPr lang="en-US" sz="2400">
                <a:latin typeface="Tahoma" charset="0"/>
              </a:rPr>
              <a:t> (UFRE)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Match each successive sample page against the wrapper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>
                <a:latin typeface="Tahoma" charset="0"/>
              </a:rPr>
              <a:t>Mismatches</a:t>
            </a:r>
            <a:r>
              <a:rPr lang="en-US" sz="2400">
                <a:latin typeface="Tahoma" charset="0"/>
              </a:rPr>
              <a:t> result in generalizations of wrapper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String mismatches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Tahoma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Tag mismatches</a:t>
            </a:r>
          </a:p>
        </p:txBody>
      </p:sp>
    </p:spTree>
    <p:extLst>
      <p:ext uri="{BB962C8B-B14F-4D97-AF65-F5344CB8AC3E}">
        <p14:creationId xmlns:p14="http://schemas.microsoft.com/office/powerpoint/2010/main" val="2319006045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E034EF5-29D4-8E4A-8492-38BB0F19FCE4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3CE74C0-E4AA-D04B-B577-6372FAFFAF32}" type="slidenum">
              <a:rPr lang="en-US" sz="1400"/>
              <a:pPr/>
              <a:t>13</a:t>
            </a:fld>
            <a:endParaRPr lang="en-US" sz="140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Matching/Mismatches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Tahoma" charset="0"/>
              </a:rPr>
              <a:t>Given a set of pages of the same type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Take the first page to be the </a:t>
            </a:r>
            <a:r>
              <a:rPr lang="en-US" sz="2400" i="1">
                <a:latin typeface="Tahoma" charset="0"/>
              </a:rPr>
              <a:t>wrapper</a:t>
            </a:r>
            <a:r>
              <a:rPr lang="en-US" sz="2400">
                <a:latin typeface="Tahoma" charset="0"/>
              </a:rPr>
              <a:t> (UFRE)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Match each successive sample page against the wrapper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>
                <a:latin typeface="Tahoma" charset="0"/>
              </a:rPr>
              <a:t>Mismatches</a:t>
            </a:r>
            <a:r>
              <a:rPr lang="en-US" sz="2400">
                <a:latin typeface="Tahoma" charset="0"/>
              </a:rPr>
              <a:t> result in generalizations of wrapper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String mismatches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Discover fields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Tag mismatches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Discover optional fields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Discover iterators</a:t>
            </a:r>
          </a:p>
        </p:txBody>
      </p:sp>
    </p:spTree>
    <p:extLst>
      <p:ext uri="{BB962C8B-B14F-4D97-AF65-F5344CB8AC3E}">
        <p14:creationId xmlns:p14="http://schemas.microsoft.com/office/powerpoint/2010/main" val="4204027854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D784D69-2EC3-1A42-A494-BFA52BBAB07B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4813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F17710A-459D-4A43-8FFA-B387F42979E0}" type="slidenum">
              <a:rPr lang="en-US" sz="1400"/>
              <a:pPr/>
              <a:t>14</a:t>
            </a:fld>
            <a:endParaRPr lang="en-US" sz="1400"/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68263"/>
            <a:ext cx="7772400" cy="803275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Matching</a:t>
            </a:r>
          </a:p>
        </p:txBody>
      </p:sp>
      <p:pic>
        <p:nvPicPr>
          <p:cNvPr id="481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5324" r="17194" b="31615"/>
          <a:stretch>
            <a:fillRect/>
          </a:stretch>
        </p:blipFill>
        <p:spPr bwMode="auto">
          <a:xfrm>
            <a:off x="568325" y="811213"/>
            <a:ext cx="7854950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7333" name="Line 5"/>
          <p:cNvSpPr>
            <a:spLocks noChangeShapeType="1"/>
          </p:cNvSpPr>
          <p:nvPr/>
        </p:nvSpPr>
        <p:spPr bwMode="auto">
          <a:xfrm>
            <a:off x="2039938" y="1439863"/>
            <a:ext cx="3708400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334" name="Line 6"/>
          <p:cNvSpPr>
            <a:spLocks noChangeShapeType="1"/>
          </p:cNvSpPr>
          <p:nvPr/>
        </p:nvSpPr>
        <p:spPr bwMode="auto">
          <a:xfrm>
            <a:off x="2184400" y="1614488"/>
            <a:ext cx="3565525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335" name="Line 7"/>
          <p:cNvSpPr>
            <a:spLocks noChangeShapeType="1"/>
          </p:cNvSpPr>
          <p:nvPr/>
        </p:nvSpPr>
        <p:spPr bwMode="auto">
          <a:xfrm>
            <a:off x="1728788" y="1801813"/>
            <a:ext cx="4030662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336" name="Line 8"/>
          <p:cNvSpPr>
            <a:spLocks noChangeShapeType="1"/>
          </p:cNvSpPr>
          <p:nvPr/>
        </p:nvSpPr>
        <p:spPr bwMode="auto">
          <a:xfrm>
            <a:off x="2405063" y="1989138"/>
            <a:ext cx="3344862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925888" y="1854200"/>
            <a:ext cx="347662" cy="254000"/>
            <a:chOff x="2473" y="1168"/>
            <a:chExt cx="219" cy="160"/>
          </a:xfrm>
        </p:grpSpPr>
        <p:sp>
          <p:nvSpPr>
            <p:cNvPr id="48140" name="Line 9"/>
            <p:cNvSpPr>
              <a:spLocks noChangeShapeType="1"/>
            </p:cNvSpPr>
            <p:nvPr/>
          </p:nvSpPr>
          <p:spPr bwMode="auto">
            <a:xfrm>
              <a:off x="2473" y="1173"/>
              <a:ext cx="214" cy="155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Line 10"/>
            <p:cNvSpPr>
              <a:spLocks noChangeShapeType="1"/>
            </p:cNvSpPr>
            <p:nvPr/>
          </p:nvSpPr>
          <p:spPr bwMode="auto">
            <a:xfrm flipH="1">
              <a:off x="2479" y="1168"/>
              <a:ext cx="213" cy="160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79676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3" grpId="0" animBg="1"/>
      <p:bldP spid="227334" grpId="0" animBg="1"/>
      <p:bldP spid="227335" grpId="0" animBg="1"/>
      <p:bldP spid="2273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D410BE1-18B9-1642-B2DF-617E052DEE36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5017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8F6823B9-6CE3-9B4A-9513-6A64E6F42B00}" type="slidenum">
              <a:rPr lang="en-US" sz="1400"/>
              <a:pPr/>
              <a:t>15</a:t>
            </a:fld>
            <a:endParaRPr lang="en-US" sz="1400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String Mismatches: Discovering Fields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String mismatches are used to discover fields of the document</a:t>
            </a:r>
          </a:p>
          <a:p>
            <a:pPr eaLnBrk="1" hangingPunct="1"/>
            <a:r>
              <a:rPr lang="en-US">
                <a:latin typeface="Tahoma" charset="0"/>
              </a:rPr>
              <a:t>Wrapper is generalized by replacing </a:t>
            </a:r>
            <a:br>
              <a:rPr lang="en-US">
                <a:latin typeface="Tahoma" charset="0"/>
              </a:rPr>
            </a:br>
            <a:r>
              <a:rPr lang="ja-JP" altLang="en-US">
                <a:latin typeface="Tahoma" charset="0"/>
              </a:rPr>
              <a:t>“</a:t>
            </a:r>
            <a:r>
              <a:rPr lang="en-US">
                <a:latin typeface="Tahoma" charset="0"/>
              </a:rPr>
              <a:t>John Smith</a:t>
            </a:r>
            <a:r>
              <a:rPr lang="ja-JP" altLang="en-US">
                <a:latin typeface="Tahoma" charset="0"/>
              </a:rPr>
              <a:t>”</a:t>
            </a:r>
            <a:r>
              <a:rPr lang="en-US">
                <a:latin typeface="Tahoma" charset="0"/>
              </a:rPr>
              <a:t> with #PCDATA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</a:rPr>
              <a:t>&lt;HTML&gt;Books of: &lt;B&gt;John Smith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 &lt;HTML&gt; Books of: &lt;B&gt;#PCDATA</a:t>
            </a: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10549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589AEF8-4301-3341-94F5-511880517D5C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522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1A26DD9-C8B6-0C46-A84B-3F025E40B51E}" type="slidenum">
              <a:rPr lang="en-US" sz="1400"/>
              <a:pPr/>
              <a:t>16</a:t>
            </a:fld>
            <a:endParaRPr lang="en-US" sz="140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68263"/>
            <a:ext cx="7772400" cy="803275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Matching</a:t>
            </a:r>
          </a:p>
        </p:txBody>
      </p:sp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5324" r="17194" b="31615"/>
          <a:stretch>
            <a:fillRect/>
          </a:stretch>
        </p:blipFill>
        <p:spPr bwMode="auto">
          <a:xfrm>
            <a:off x="568325" y="811213"/>
            <a:ext cx="7854950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9383" name="Line 7"/>
          <p:cNvSpPr>
            <a:spLocks noChangeShapeType="1"/>
          </p:cNvSpPr>
          <p:nvPr/>
        </p:nvSpPr>
        <p:spPr bwMode="auto">
          <a:xfrm>
            <a:off x="1795463" y="2184400"/>
            <a:ext cx="3913187" cy="3175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883025" y="2252663"/>
            <a:ext cx="347663" cy="254000"/>
            <a:chOff x="2473" y="1168"/>
            <a:chExt cx="219" cy="160"/>
          </a:xfrm>
        </p:grpSpPr>
        <p:sp>
          <p:nvSpPr>
            <p:cNvPr id="52234" name="Line 9"/>
            <p:cNvSpPr>
              <a:spLocks noChangeShapeType="1"/>
            </p:cNvSpPr>
            <p:nvPr/>
          </p:nvSpPr>
          <p:spPr bwMode="auto">
            <a:xfrm>
              <a:off x="2473" y="1173"/>
              <a:ext cx="214" cy="155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Line 10"/>
            <p:cNvSpPr>
              <a:spLocks noChangeShapeType="1"/>
            </p:cNvSpPr>
            <p:nvPr/>
          </p:nvSpPr>
          <p:spPr bwMode="auto">
            <a:xfrm flipH="1">
              <a:off x="2479" y="1168"/>
              <a:ext cx="213" cy="160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9387" name="Line 11"/>
          <p:cNvSpPr>
            <a:spLocks noChangeShapeType="1"/>
          </p:cNvSpPr>
          <p:nvPr/>
        </p:nvSpPr>
        <p:spPr bwMode="auto">
          <a:xfrm>
            <a:off x="1797050" y="2379663"/>
            <a:ext cx="3954463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117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animBg="1"/>
      <p:bldP spid="2293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EDE6DA9-E517-D64C-A62E-6EC969FABC14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5427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9508982-6B3A-7A42-B9EC-0A7FF54E9CC4}" type="slidenum">
              <a:rPr lang="en-US" sz="1400"/>
              <a:pPr/>
              <a:t>17</a:t>
            </a:fld>
            <a:endParaRPr lang="en-US" sz="140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Tag Mismatches: Discovering Optionals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First check to see if mismatch is caused by an iterator (described next)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If not, could be an optional field in wrapper </a:t>
            </a:r>
            <a:r>
              <a:rPr lang="en-US" i="1">
                <a:latin typeface="Tahoma" charset="0"/>
              </a:rPr>
              <a:t>or</a:t>
            </a:r>
            <a:r>
              <a:rPr lang="en-US">
                <a:latin typeface="Tahoma" charset="0"/>
              </a:rPr>
              <a:t> sample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Cross search used to determine possible optionals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Image field determined to be optional: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( &lt;img src=…/&gt;)?</a:t>
            </a:r>
          </a:p>
        </p:txBody>
      </p:sp>
    </p:spTree>
    <p:extLst>
      <p:ext uri="{BB962C8B-B14F-4D97-AF65-F5344CB8AC3E}">
        <p14:creationId xmlns:p14="http://schemas.microsoft.com/office/powerpoint/2010/main" val="2916605824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A091F51-7808-EA44-9F4B-3974DFA2A407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563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7253ED6-C5BB-B64E-8C9B-ABB550AB563A}" type="slidenum">
              <a:rPr lang="en-US" sz="1400"/>
              <a:pPr/>
              <a:t>18</a:t>
            </a:fld>
            <a:endParaRPr lang="en-US" sz="1400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68263"/>
            <a:ext cx="7772400" cy="803275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Matching</a:t>
            </a:r>
          </a:p>
        </p:txBody>
      </p:sp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5324" r="17194" b="31615"/>
          <a:stretch>
            <a:fillRect/>
          </a:stretch>
        </p:blipFill>
        <p:spPr bwMode="auto">
          <a:xfrm>
            <a:off x="568325" y="811213"/>
            <a:ext cx="7854950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02088" y="4140200"/>
            <a:ext cx="347662" cy="254000"/>
            <a:chOff x="2473" y="1168"/>
            <a:chExt cx="219" cy="160"/>
          </a:xfrm>
        </p:grpSpPr>
        <p:sp>
          <p:nvSpPr>
            <p:cNvPr id="56340" name="Line 6"/>
            <p:cNvSpPr>
              <a:spLocks noChangeShapeType="1"/>
            </p:cNvSpPr>
            <p:nvPr/>
          </p:nvSpPr>
          <p:spPr bwMode="auto">
            <a:xfrm>
              <a:off x="2473" y="1173"/>
              <a:ext cx="214" cy="155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Line 7"/>
            <p:cNvSpPr>
              <a:spLocks noChangeShapeType="1"/>
            </p:cNvSpPr>
            <p:nvPr/>
          </p:nvSpPr>
          <p:spPr bwMode="auto">
            <a:xfrm flipH="1">
              <a:off x="2479" y="1168"/>
              <a:ext cx="213" cy="160"/>
            </a:xfrm>
            <a:prstGeom prst="line">
              <a:avLst/>
            </a:prstGeom>
            <a:noFill/>
            <a:ln w="5715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0408" name="Line 8"/>
          <p:cNvSpPr>
            <a:spLocks noChangeShapeType="1"/>
          </p:cNvSpPr>
          <p:nvPr/>
        </p:nvSpPr>
        <p:spPr bwMode="auto">
          <a:xfrm>
            <a:off x="1982788" y="2744788"/>
            <a:ext cx="3784600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9" name="Line 9"/>
          <p:cNvSpPr>
            <a:spLocks noChangeShapeType="1"/>
          </p:cNvSpPr>
          <p:nvPr/>
        </p:nvSpPr>
        <p:spPr bwMode="auto">
          <a:xfrm>
            <a:off x="1814513" y="2389188"/>
            <a:ext cx="3946525" cy="188912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0" name="Line 10"/>
          <p:cNvSpPr>
            <a:spLocks noChangeShapeType="1"/>
          </p:cNvSpPr>
          <p:nvPr/>
        </p:nvSpPr>
        <p:spPr bwMode="auto">
          <a:xfrm>
            <a:off x="2820988" y="2930525"/>
            <a:ext cx="2946400" cy="1588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1" name="Line 11"/>
          <p:cNvSpPr>
            <a:spLocks noChangeShapeType="1"/>
          </p:cNvSpPr>
          <p:nvPr/>
        </p:nvSpPr>
        <p:spPr bwMode="auto">
          <a:xfrm>
            <a:off x="2474913" y="3116263"/>
            <a:ext cx="3292475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2" name="Line 12"/>
          <p:cNvSpPr>
            <a:spLocks noChangeShapeType="1"/>
          </p:cNvSpPr>
          <p:nvPr/>
        </p:nvSpPr>
        <p:spPr bwMode="auto">
          <a:xfrm>
            <a:off x="1982788" y="3302000"/>
            <a:ext cx="3784600" cy="1588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3" name="Line 13"/>
          <p:cNvSpPr>
            <a:spLocks noChangeShapeType="1"/>
          </p:cNvSpPr>
          <p:nvPr/>
        </p:nvSpPr>
        <p:spPr bwMode="auto">
          <a:xfrm>
            <a:off x="1982788" y="3487738"/>
            <a:ext cx="3784600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4" name="Line 14"/>
          <p:cNvSpPr>
            <a:spLocks noChangeShapeType="1"/>
          </p:cNvSpPr>
          <p:nvPr/>
        </p:nvSpPr>
        <p:spPr bwMode="auto">
          <a:xfrm>
            <a:off x="2854325" y="3673475"/>
            <a:ext cx="2913063" cy="1588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5" name="Line 15"/>
          <p:cNvSpPr>
            <a:spLocks noChangeShapeType="1"/>
          </p:cNvSpPr>
          <p:nvPr/>
        </p:nvSpPr>
        <p:spPr bwMode="auto">
          <a:xfrm>
            <a:off x="2686050" y="3859213"/>
            <a:ext cx="3081338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6" name="Text Box 16"/>
          <p:cNvSpPr txBox="1">
            <a:spLocks noChangeArrowheads="1"/>
          </p:cNvSpPr>
          <p:nvPr/>
        </p:nvSpPr>
        <p:spPr bwMode="auto">
          <a:xfrm>
            <a:off x="3421063" y="2911475"/>
            <a:ext cx="1279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  <a:latin typeface="Times" charset="0"/>
              </a:rPr>
              <a:t>String Mismatch</a:t>
            </a:r>
          </a:p>
        </p:txBody>
      </p:sp>
      <p:sp>
        <p:nvSpPr>
          <p:cNvPr id="230417" name="Text Box 17"/>
          <p:cNvSpPr txBox="1">
            <a:spLocks noChangeArrowheads="1"/>
          </p:cNvSpPr>
          <p:nvPr/>
        </p:nvSpPr>
        <p:spPr bwMode="auto">
          <a:xfrm>
            <a:off x="3430588" y="3656013"/>
            <a:ext cx="12795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  <a:latin typeface="Times" charset="0"/>
              </a:rPr>
              <a:t>String Mismatch</a:t>
            </a:r>
          </a:p>
        </p:txBody>
      </p:sp>
      <p:sp>
        <p:nvSpPr>
          <p:cNvPr id="230418" name="Line 18"/>
          <p:cNvSpPr>
            <a:spLocks noChangeShapeType="1"/>
          </p:cNvSpPr>
          <p:nvPr/>
        </p:nvSpPr>
        <p:spPr bwMode="auto">
          <a:xfrm>
            <a:off x="2009775" y="4035425"/>
            <a:ext cx="3759200" cy="1588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9" name="Line 19"/>
          <p:cNvSpPr>
            <a:spLocks noChangeShapeType="1"/>
          </p:cNvSpPr>
          <p:nvPr/>
        </p:nvSpPr>
        <p:spPr bwMode="auto">
          <a:xfrm>
            <a:off x="1866900" y="4243388"/>
            <a:ext cx="3903663" cy="1587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203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0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0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04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04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04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04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8" grpId="0" animBg="1"/>
      <p:bldP spid="230409" grpId="0" animBg="1"/>
      <p:bldP spid="230410" grpId="0" animBg="1"/>
      <p:bldP spid="230411" grpId="0" animBg="1"/>
      <p:bldP spid="230412" grpId="0" animBg="1"/>
      <p:bldP spid="230413" grpId="0" animBg="1"/>
      <p:bldP spid="230414" grpId="0" animBg="1"/>
      <p:bldP spid="230415" grpId="0" animBg="1"/>
      <p:bldP spid="230416" grpId="0" autoUpdateAnimBg="0"/>
      <p:bldP spid="230417" grpId="0" autoUpdateAnimBg="0"/>
      <p:bldP spid="230418" grpId="0" animBg="1"/>
      <p:bldP spid="2304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20D4087-17CB-0747-8408-1DE2832BE17F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5837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F8CBC21-1BFD-9543-9964-1B9B27751A11}" type="slidenum">
              <a:rPr lang="en-US" sz="1400"/>
              <a:pPr/>
              <a:t>19</a:t>
            </a:fld>
            <a:endParaRPr lang="en-US" sz="1400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Tag Mismatches: 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</a:rPr>
              <a:t>Discovering Iterators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latin typeface="Tahoma" charset="0"/>
              </a:rPr>
              <a:t>Assume mismatch is caused by repeated elements in a 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End of the list corresponds to last matching token: &lt;/LI&gt;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Beginning of list corresponds to one of the mismatched tokens: &lt;LI&gt; or &lt;/UL&gt;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These create possible </a:t>
            </a:r>
            <a:r>
              <a:rPr lang="ja-JP" altLang="en-US" sz="2000">
                <a:latin typeface="Tahoma" charset="0"/>
                <a:ea typeface="ＭＳ Ｐゴシック" charset="0"/>
              </a:rPr>
              <a:t>“</a:t>
            </a:r>
            <a:r>
              <a:rPr lang="en-US" sz="2000">
                <a:latin typeface="Tahoma" charset="0"/>
                <a:ea typeface="ＭＳ Ｐゴシック" charset="0"/>
              </a:rPr>
              <a:t>squares</a:t>
            </a:r>
            <a:r>
              <a:rPr lang="ja-JP" altLang="en-US" sz="2000">
                <a:latin typeface="Tahoma" charset="0"/>
                <a:ea typeface="ＭＳ Ｐゴシック" charset="0"/>
              </a:rPr>
              <a:t>”</a:t>
            </a:r>
            <a:endParaRPr lang="en-US" sz="2000">
              <a:latin typeface="Tahoma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>
                <a:latin typeface="Tahoma" charset="0"/>
              </a:rPr>
              <a:t>Match possible squares against earlier squares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>
                <a:latin typeface="Tahoma" charset="0"/>
              </a:rPr>
              <a:t>Generalize the wrapper by finding all contiguous repeated occurrences: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Tahoma" charset="0"/>
                <a:ea typeface="ＭＳ Ｐゴシック" charset="0"/>
              </a:rPr>
              <a:t>( &lt;LI&gt;&lt;I&gt;Title:&lt;/I&gt;#PCDATA&lt;/LI&gt; )+</a:t>
            </a:r>
          </a:p>
          <a:p>
            <a:pPr eaLnBrk="1" hangingPunct="1">
              <a:lnSpc>
                <a:spcPct val="80000"/>
              </a:lnSpc>
            </a:pPr>
            <a:endParaRPr lang="en-US" sz="24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81253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61975" y="272143"/>
            <a:ext cx="7543800" cy="25939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Wrappers for 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Web 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421931490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F1E82DF-79B9-CF44-ACB5-18AD626C72A5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604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3C49D81-14B6-8B47-B1BB-2E2925CCF1C0}" type="slidenum">
              <a:rPr lang="en-US" sz="1400"/>
              <a:pPr/>
              <a:t>20</a:t>
            </a:fld>
            <a:endParaRPr lang="en-US" sz="1400"/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68263"/>
            <a:ext cx="7772400" cy="803275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Matching</a:t>
            </a:r>
          </a:p>
        </p:txBody>
      </p:sp>
      <p:pic>
        <p:nvPicPr>
          <p:cNvPr id="604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5324" r="17194" b="31615"/>
          <a:stretch>
            <a:fillRect/>
          </a:stretch>
        </p:blipFill>
        <p:spPr bwMode="auto">
          <a:xfrm>
            <a:off x="568325" y="811213"/>
            <a:ext cx="7854950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31443" name="Rectangle 19"/>
          <p:cNvSpPr>
            <a:spLocks noChangeArrowheads="1"/>
          </p:cNvSpPr>
          <p:nvPr/>
        </p:nvSpPr>
        <p:spPr bwMode="auto">
          <a:xfrm>
            <a:off x="5732463" y="4140200"/>
            <a:ext cx="2260600" cy="728663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444" name="Rectangle 20"/>
          <p:cNvSpPr>
            <a:spLocks noChangeArrowheads="1"/>
          </p:cNvSpPr>
          <p:nvPr/>
        </p:nvSpPr>
        <p:spPr bwMode="auto">
          <a:xfrm>
            <a:off x="5740400" y="3411538"/>
            <a:ext cx="2260600" cy="728662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445" name="Rectangle 21"/>
          <p:cNvSpPr>
            <a:spLocks noChangeArrowheads="1"/>
          </p:cNvSpPr>
          <p:nvPr/>
        </p:nvSpPr>
        <p:spPr bwMode="auto">
          <a:xfrm>
            <a:off x="5740400" y="2667000"/>
            <a:ext cx="2260600" cy="728663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6753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43" grpId="0" animBg="1"/>
      <p:bldP spid="231444" grpId="0" animBg="1"/>
      <p:bldP spid="2314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FCEA4FC-28A6-A049-A9B5-AB2F60067E0D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6246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2854216-F6D2-5044-907E-6A3FB410D0C0}" type="slidenum">
              <a:rPr lang="en-US" sz="1400"/>
              <a:pPr/>
              <a:t>21</a:t>
            </a:fld>
            <a:endParaRPr lang="en-US" sz="1400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Internal Mismatches</a:t>
            </a:r>
          </a:p>
        </p:txBody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Generate </a:t>
            </a:r>
            <a:r>
              <a:rPr lang="en-US" i="1">
                <a:latin typeface="Tahoma" charset="0"/>
              </a:rPr>
              <a:t>internal mismatch</a:t>
            </a:r>
            <a:r>
              <a:rPr lang="en-US">
                <a:latin typeface="Tahoma" charset="0"/>
              </a:rPr>
              <a:t> while trying to match square against earlier squares on </a:t>
            </a:r>
            <a:r>
              <a:rPr lang="en-US" i="1">
                <a:latin typeface="Tahoma" charset="0"/>
              </a:rPr>
              <a:t>the same page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Solving internal mismatches yield further refinements in the wrapper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List of book editions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&lt;I&gt;Special!&lt;/I&gt;</a:t>
            </a:r>
          </a:p>
        </p:txBody>
      </p:sp>
    </p:spTree>
    <p:extLst>
      <p:ext uri="{BB962C8B-B14F-4D97-AF65-F5344CB8AC3E}">
        <p14:creationId xmlns:p14="http://schemas.microsoft.com/office/powerpoint/2010/main" val="502007062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E7D539C-C1CC-1247-882A-D078E5F9BDBF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6451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8A7996C-425C-3C4F-8E95-B8111CD6A185}" type="slidenum">
              <a:rPr lang="en-US" sz="1400"/>
              <a:pPr/>
              <a:t>22</a:t>
            </a:fld>
            <a:endParaRPr lang="en-US" sz="140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79375"/>
            <a:ext cx="7772400" cy="617538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Recursive Example</a:t>
            </a:r>
          </a:p>
        </p:txBody>
      </p:sp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15205" r="17194" b="22986"/>
          <a:stretch>
            <a:fillRect/>
          </a:stretch>
        </p:blipFill>
        <p:spPr bwMode="auto">
          <a:xfrm>
            <a:off x="1150938" y="627063"/>
            <a:ext cx="6972300" cy="581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751064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05AF653-04BB-D942-8156-3F1E229A49D1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6656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665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973CBAF-1566-B242-83C9-E78ECBF503C5}" type="slidenum">
              <a:rPr lang="en-US" sz="1400"/>
              <a:pPr/>
              <a:t>23</a:t>
            </a:fld>
            <a:endParaRPr lang="en-US" sz="1400"/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Discussion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2017713"/>
            <a:ext cx="8026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Assumptions: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Pages are well-structured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Structure can be modeled by UFRE (no disjunctions)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Search space for explaining mismatches is huge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Uses a number of heuristics to prune space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Limited backtracking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Limit on number of choices to explore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Patterns cannot be delimited by optionals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Will result in pruning possible wrappers</a:t>
            </a:r>
          </a:p>
        </p:txBody>
      </p:sp>
    </p:spTree>
    <p:extLst>
      <p:ext uri="{BB962C8B-B14F-4D97-AF65-F5344CB8AC3E}">
        <p14:creationId xmlns:p14="http://schemas.microsoft.com/office/powerpoint/2010/main" val="60263894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A41B61E-C1F4-6248-872A-3372C6480258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9033686-1816-484B-9072-86B77B26AB0E}" type="slidenum">
              <a:rPr lang="en-US" sz="1400"/>
              <a:pPr/>
              <a:t>24</a:t>
            </a:fld>
            <a:endParaRPr lang="en-US" sz="1400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Limitations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Learnable grammars</a:t>
            </a:r>
          </a:p>
          <a:p>
            <a:pPr lvl="1" eaLnBrk="1" hangingPunct="1"/>
            <a:r>
              <a:rPr lang="en-US" sz="2000">
                <a:latin typeface="Tahoma" charset="0"/>
                <a:ea typeface="ＭＳ Ｐゴシック" charset="0"/>
              </a:rPr>
              <a:t>Union-Free Regular Expressions (RoadRunner)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Variety of schema structure: tuples (with optional attributes) and lists of (nested) tuples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Does not efficiently handle disjunctions – pages with alternate presentations of the same attribute</a:t>
            </a:r>
          </a:p>
          <a:p>
            <a:pPr lvl="1" eaLnBrk="1" hangingPunct="1"/>
            <a:r>
              <a:rPr lang="en-US" sz="2000">
                <a:latin typeface="Tahoma" charset="0"/>
                <a:ea typeface="ＭＳ Ｐゴシック" charset="0"/>
              </a:rPr>
              <a:t>Context-free Grammars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Limited learning ability</a:t>
            </a:r>
          </a:p>
          <a:p>
            <a:pPr eaLnBrk="1" hangingPunct="1"/>
            <a:r>
              <a:rPr lang="en-US" sz="2400">
                <a:latin typeface="Tahoma" charset="0"/>
              </a:rPr>
              <a:t>User needs to provide a set of pages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667443870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6D1AA48-A3A2-AE49-9EF8-EC2443E11EF1}" type="datetime4">
              <a:rPr lang="en-US" sz="1400">
                <a:solidFill>
                  <a:schemeClr val="bg2"/>
                </a:solidFill>
              </a:rPr>
              <a:pPr/>
              <a:t>February 1, 2018</a:t>
            </a:fld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68611" name="Rectangle 1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2"/>
                </a:solidFill>
              </a:rPr>
              <a:t>University of Southern California</a:t>
            </a:r>
          </a:p>
        </p:txBody>
      </p:sp>
      <p:sp>
        <p:nvSpPr>
          <p:cNvPr id="68612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5F680B1-F744-2648-ABF7-1F39BBB2183A}" type="slidenum">
              <a:rPr lang="en-US" sz="1400">
                <a:solidFill>
                  <a:schemeClr val="bg2"/>
                </a:solidFill>
              </a:rPr>
              <a:pPr/>
              <a:t>25</a:t>
            </a:fld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7238" y="736600"/>
            <a:ext cx="7969250" cy="2598738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ahoma" charset="0"/>
              </a:rPr>
              <a:t>Inferlink</a:t>
            </a:r>
            <a:r>
              <a:rPr lang="en-US" dirty="0">
                <a:latin typeface="Tahoma" charset="0"/>
              </a:rPr>
              <a:t> Web Extraction Software</a:t>
            </a:r>
          </a:p>
        </p:txBody>
      </p:sp>
    </p:spTree>
    <p:extLst>
      <p:ext uri="{BB962C8B-B14F-4D97-AF65-F5344CB8AC3E}">
        <p14:creationId xmlns:p14="http://schemas.microsoft.com/office/powerpoint/2010/main" val="97565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191324"/>
          </a:xfrm>
        </p:spPr>
        <p:txBody>
          <a:bodyPr>
            <a:normAutofit/>
          </a:bodyPr>
          <a:lstStyle/>
          <a:p>
            <a:r>
              <a:rPr lang="en-US" dirty="0"/>
              <a:t>Extraction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2" y="1300975"/>
            <a:ext cx="8033115" cy="55570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2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EB606"/>
                </a:solidFill>
              </a:rPr>
              <a:t>Structured</a:t>
            </a:r>
            <a:r>
              <a:rPr lang="en-US" dirty="0"/>
              <a:t> Extraction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2" y="1300975"/>
            <a:ext cx="8033115" cy="5557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02" y="1300975"/>
            <a:ext cx="3152078" cy="43118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0117" y="2423532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0117" y="2639122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0117" y="2847278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27648" y="2436541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27648" y="2646556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7648" y="2847278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67414" y="3655740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67414" y="3863896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67414" y="4072052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67414" y="4272774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1902" y="4644482"/>
            <a:ext cx="7679474" cy="43303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034" y="5194609"/>
            <a:ext cx="3590693" cy="166339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44858" y="1811145"/>
            <a:ext cx="60216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27648" y="3048000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9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Extraction</a:t>
            </a:r>
            <a:br>
              <a:rPr lang="en-US" dirty="0"/>
            </a:br>
            <a:r>
              <a:rPr lang="en-US" sz="4000" dirty="0">
                <a:solidFill>
                  <a:schemeClr val="accent1"/>
                </a:solidFill>
              </a:rPr>
              <a:t>[Minton et al., </a:t>
            </a:r>
            <a:r>
              <a:rPr lang="en-US" sz="4000" dirty="0" err="1">
                <a:solidFill>
                  <a:schemeClr val="accent1"/>
                </a:solidFill>
              </a:rPr>
              <a:t>Inferlink</a:t>
            </a:r>
            <a:r>
              <a:rPr lang="en-US" sz="4000" dirty="0">
                <a:solidFill>
                  <a:schemeClr val="accent1"/>
                </a:solidFill>
              </a:rPr>
              <a:t>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r="1936" b="39855"/>
          <a:stretch/>
        </p:blipFill>
        <p:spPr>
          <a:xfrm>
            <a:off x="3733126" y="1677148"/>
            <a:ext cx="1774939" cy="197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b="55733"/>
          <a:stretch/>
        </p:blipFill>
        <p:spPr>
          <a:xfrm>
            <a:off x="3808343" y="4084847"/>
            <a:ext cx="1699722" cy="197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72" y="1677148"/>
            <a:ext cx="1821051" cy="197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r="4093" b="52032"/>
          <a:stretch/>
        </p:blipFill>
        <p:spPr>
          <a:xfrm>
            <a:off x="5940324" y="4084847"/>
            <a:ext cx="2830927" cy="194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910002" y="1684768"/>
            <a:ext cx="22509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Title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Post Date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Expiry Date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Category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Member Since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Num</a:t>
            </a:r>
            <a:r>
              <a:rPr lang="en-US" sz="2400" dirty="0"/>
              <a:t> 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Post ID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Extraction</a:t>
            </a:r>
          </a:p>
        </p:txBody>
      </p:sp>
      <p:sp>
        <p:nvSpPr>
          <p:cNvPr id="3" name="Can 2"/>
          <p:cNvSpPr/>
          <p:nvPr/>
        </p:nvSpPr>
        <p:spPr>
          <a:xfrm>
            <a:off x="529243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laque 25"/>
          <p:cNvSpPr/>
          <p:nvPr/>
        </p:nvSpPr>
        <p:spPr>
          <a:xfrm>
            <a:off x="847294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Plaque 26"/>
          <p:cNvSpPr/>
          <p:nvPr/>
        </p:nvSpPr>
        <p:spPr>
          <a:xfrm>
            <a:off x="1110642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Plaque 27"/>
          <p:cNvSpPr/>
          <p:nvPr/>
        </p:nvSpPr>
        <p:spPr>
          <a:xfrm>
            <a:off x="898501" y="340670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Plaque 28"/>
          <p:cNvSpPr/>
          <p:nvPr/>
        </p:nvSpPr>
        <p:spPr>
          <a:xfrm>
            <a:off x="1217347" y="331160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Plaque 29"/>
          <p:cNvSpPr/>
          <p:nvPr/>
        </p:nvSpPr>
        <p:spPr>
          <a:xfrm>
            <a:off x="1096011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Plaque 30"/>
          <p:cNvSpPr/>
          <p:nvPr/>
        </p:nvSpPr>
        <p:spPr>
          <a:xfrm>
            <a:off x="1359359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Plaque 31"/>
          <p:cNvSpPr/>
          <p:nvPr/>
        </p:nvSpPr>
        <p:spPr>
          <a:xfrm>
            <a:off x="1147218" y="408701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Plaque 32"/>
          <p:cNvSpPr/>
          <p:nvPr/>
        </p:nvSpPr>
        <p:spPr>
          <a:xfrm>
            <a:off x="1466064" y="399191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laque 33"/>
          <p:cNvSpPr/>
          <p:nvPr/>
        </p:nvSpPr>
        <p:spPr>
          <a:xfrm>
            <a:off x="1600125" y="378839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Plaque 34"/>
          <p:cNvSpPr/>
          <p:nvPr/>
        </p:nvSpPr>
        <p:spPr>
          <a:xfrm>
            <a:off x="862243" y="383741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Plaque 35"/>
          <p:cNvSpPr/>
          <p:nvPr/>
        </p:nvSpPr>
        <p:spPr>
          <a:xfrm>
            <a:off x="1440462" y="418934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Plaque 36"/>
          <p:cNvSpPr/>
          <p:nvPr/>
        </p:nvSpPr>
        <p:spPr>
          <a:xfrm>
            <a:off x="931980" y="422886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Plaque 37"/>
          <p:cNvSpPr/>
          <p:nvPr/>
        </p:nvSpPr>
        <p:spPr>
          <a:xfrm>
            <a:off x="1548918" y="299469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Plaque 38"/>
          <p:cNvSpPr/>
          <p:nvPr/>
        </p:nvSpPr>
        <p:spPr>
          <a:xfrm>
            <a:off x="926176" y="319777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Plaque 39"/>
          <p:cNvSpPr/>
          <p:nvPr/>
        </p:nvSpPr>
        <p:spPr>
          <a:xfrm>
            <a:off x="1600125" y="340434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Plaque 40"/>
          <p:cNvSpPr/>
          <p:nvPr/>
        </p:nvSpPr>
        <p:spPr>
          <a:xfrm>
            <a:off x="740588" y="333720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Plaque 41"/>
          <p:cNvSpPr/>
          <p:nvPr/>
        </p:nvSpPr>
        <p:spPr>
          <a:xfrm>
            <a:off x="1227051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Plaque 42"/>
          <p:cNvSpPr/>
          <p:nvPr/>
        </p:nvSpPr>
        <p:spPr>
          <a:xfrm>
            <a:off x="1490399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Plaque 43"/>
          <p:cNvSpPr/>
          <p:nvPr/>
        </p:nvSpPr>
        <p:spPr>
          <a:xfrm>
            <a:off x="1278258" y="348498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Plaque 44"/>
          <p:cNvSpPr/>
          <p:nvPr/>
        </p:nvSpPr>
        <p:spPr>
          <a:xfrm>
            <a:off x="1597104" y="3389886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Plaque 45"/>
          <p:cNvSpPr/>
          <p:nvPr/>
        </p:nvSpPr>
        <p:spPr>
          <a:xfrm>
            <a:off x="762535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Plaque 46"/>
          <p:cNvSpPr/>
          <p:nvPr/>
        </p:nvSpPr>
        <p:spPr>
          <a:xfrm>
            <a:off x="1025883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Plaque 47"/>
          <p:cNvSpPr/>
          <p:nvPr/>
        </p:nvSpPr>
        <p:spPr>
          <a:xfrm>
            <a:off x="813742" y="396787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Plaque 48"/>
          <p:cNvSpPr/>
          <p:nvPr/>
        </p:nvSpPr>
        <p:spPr>
          <a:xfrm>
            <a:off x="1132588" y="387278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163853" y="4774230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Input: A Pile of Pages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9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Extracting Data from Semi-structured Sources</a:t>
            </a:r>
          </a:p>
        </p:txBody>
      </p:sp>
      <p:pic>
        <p:nvPicPr>
          <p:cNvPr id="8194" name="Picture 3" descr="bbfr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955800"/>
            <a:ext cx="4157663" cy="34829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4876800" y="3798342"/>
            <a:ext cx="42672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2000" b="1">
                <a:latin typeface="Courier New" charset="0"/>
                <a:cs typeface="+mn-cs"/>
              </a:rPr>
              <a:t>NAME</a:t>
            </a:r>
            <a:r>
              <a:rPr lang="en-US" sz="1800" b="1">
                <a:latin typeface="Arial" charset="0"/>
                <a:cs typeface="+mn-cs"/>
              </a:rPr>
              <a:t>	</a:t>
            </a:r>
            <a:r>
              <a:rPr lang="en-US" sz="1800">
                <a:latin typeface="Arial" charset="0"/>
                <a:cs typeface="+mn-cs"/>
              </a:rPr>
              <a:t>       </a:t>
            </a:r>
            <a:r>
              <a:rPr lang="en-US" sz="2000">
                <a:cs typeface="+mn-cs"/>
              </a:rPr>
              <a:t>Casablanca Restaurant</a:t>
            </a:r>
          </a:p>
          <a:p>
            <a:pPr algn="l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2000" b="1">
                <a:latin typeface="Courier New" charset="0"/>
                <a:cs typeface="+mn-cs"/>
              </a:rPr>
              <a:t>STREET  </a:t>
            </a:r>
            <a:r>
              <a:rPr lang="en-US" sz="1800" b="1">
                <a:latin typeface="Arial" charset="0"/>
                <a:cs typeface="+mn-cs"/>
              </a:rPr>
              <a:t>  </a:t>
            </a:r>
            <a:r>
              <a:rPr lang="en-US" sz="2000">
                <a:latin typeface="Arial" charset="0"/>
                <a:cs typeface="+mn-cs"/>
              </a:rPr>
              <a:t>220 Lincoln Boulevard</a:t>
            </a:r>
          </a:p>
          <a:p>
            <a:pPr algn="l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2000" b="1">
                <a:latin typeface="Courier New" charset="0"/>
                <a:cs typeface="+mn-cs"/>
              </a:rPr>
              <a:t>CITY</a:t>
            </a:r>
            <a:r>
              <a:rPr lang="en-US" sz="2000">
                <a:latin typeface="Arial" charset="0"/>
                <a:cs typeface="+mn-cs"/>
              </a:rPr>
              <a:t>          Venice</a:t>
            </a:r>
          </a:p>
          <a:p>
            <a:pPr algn="l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2000" b="1">
                <a:latin typeface="Courier New" charset="0"/>
                <a:cs typeface="+mn-cs"/>
              </a:rPr>
              <a:t>PHONE</a:t>
            </a:r>
            <a:r>
              <a:rPr lang="en-US" sz="1800">
                <a:latin typeface="Arial" charset="0"/>
                <a:cs typeface="+mn-cs"/>
              </a:rPr>
              <a:t>         </a:t>
            </a:r>
            <a:r>
              <a:rPr lang="en-US" sz="2000">
                <a:latin typeface="Arial" charset="0"/>
                <a:cs typeface="+mn-cs"/>
              </a:rPr>
              <a:t>(310) 392-5751</a:t>
            </a:r>
          </a:p>
        </p:txBody>
      </p:sp>
      <p:sp>
        <p:nvSpPr>
          <p:cNvPr id="344069" name="AutoShape 5"/>
          <p:cNvSpPr>
            <a:spLocks noChangeArrowheads="1"/>
          </p:cNvSpPr>
          <p:nvPr/>
        </p:nvSpPr>
        <p:spPr bwMode="auto">
          <a:xfrm rot="-5400000" flipH="1" flipV="1">
            <a:off x="4924153" y="2544487"/>
            <a:ext cx="795337" cy="9715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" name="Picture 3" descr="bbfr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108200"/>
            <a:ext cx="4157663" cy="34829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bbfr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60600"/>
            <a:ext cx="4157663" cy="34829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bbfr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413000"/>
            <a:ext cx="4157663" cy="34829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882895"/>
      </p:ext>
    </p:extLst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Extraction</a:t>
            </a:r>
          </a:p>
        </p:txBody>
      </p:sp>
      <p:sp>
        <p:nvSpPr>
          <p:cNvPr id="3" name="Can 2"/>
          <p:cNvSpPr/>
          <p:nvPr/>
        </p:nvSpPr>
        <p:spPr>
          <a:xfrm>
            <a:off x="529243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laque 25"/>
          <p:cNvSpPr/>
          <p:nvPr/>
        </p:nvSpPr>
        <p:spPr>
          <a:xfrm>
            <a:off x="847294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Plaque 26"/>
          <p:cNvSpPr/>
          <p:nvPr/>
        </p:nvSpPr>
        <p:spPr>
          <a:xfrm>
            <a:off x="1110642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Plaque 27"/>
          <p:cNvSpPr/>
          <p:nvPr/>
        </p:nvSpPr>
        <p:spPr>
          <a:xfrm>
            <a:off x="898501" y="340670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Plaque 28"/>
          <p:cNvSpPr/>
          <p:nvPr/>
        </p:nvSpPr>
        <p:spPr>
          <a:xfrm>
            <a:off x="1217347" y="331160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Plaque 29"/>
          <p:cNvSpPr/>
          <p:nvPr/>
        </p:nvSpPr>
        <p:spPr>
          <a:xfrm>
            <a:off x="1096011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Plaque 30"/>
          <p:cNvSpPr/>
          <p:nvPr/>
        </p:nvSpPr>
        <p:spPr>
          <a:xfrm>
            <a:off x="1359359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Plaque 31"/>
          <p:cNvSpPr/>
          <p:nvPr/>
        </p:nvSpPr>
        <p:spPr>
          <a:xfrm>
            <a:off x="1147218" y="408701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Plaque 32"/>
          <p:cNvSpPr/>
          <p:nvPr/>
        </p:nvSpPr>
        <p:spPr>
          <a:xfrm>
            <a:off x="1466064" y="399191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laque 33"/>
          <p:cNvSpPr/>
          <p:nvPr/>
        </p:nvSpPr>
        <p:spPr>
          <a:xfrm>
            <a:off x="1600125" y="378839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Plaque 34"/>
          <p:cNvSpPr/>
          <p:nvPr/>
        </p:nvSpPr>
        <p:spPr>
          <a:xfrm>
            <a:off x="862243" y="383741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Plaque 35"/>
          <p:cNvSpPr/>
          <p:nvPr/>
        </p:nvSpPr>
        <p:spPr>
          <a:xfrm>
            <a:off x="1440462" y="418934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Plaque 36"/>
          <p:cNvSpPr/>
          <p:nvPr/>
        </p:nvSpPr>
        <p:spPr>
          <a:xfrm>
            <a:off x="931980" y="422886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Plaque 37"/>
          <p:cNvSpPr/>
          <p:nvPr/>
        </p:nvSpPr>
        <p:spPr>
          <a:xfrm>
            <a:off x="1548918" y="299469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Plaque 38"/>
          <p:cNvSpPr/>
          <p:nvPr/>
        </p:nvSpPr>
        <p:spPr>
          <a:xfrm>
            <a:off x="926176" y="319777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Plaque 39"/>
          <p:cNvSpPr/>
          <p:nvPr/>
        </p:nvSpPr>
        <p:spPr>
          <a:xfrm>
            <a:off x="1600125" y="340434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Plaque 40"/>
          <p:cNvSpPr/>
          <p:nvPr/>
        </p:nvSpPr>
        <p:spPr>
          <a:xfrm>
            <a:off x="740588" y="333720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Plaque 41"/>
          <p:cNvSpPr/>
          <p:nvPr/>
        </p:nvSpPr>
        <p:spPr>
          <a:xfrm>
            <a:off x="1227051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Plaque 42"/>
          <p:cNvSpPr/>
          <p:nvPr/>
        </p:nvSpPr>
        <p:spPr>
          <a:xfrm>
            <a:off x="1490399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Plaque 43"/>
          <p:cNvSpPr/>
          <p:nvPr/>
        </p:nvSpPr>
        <p:spPr>
          <a:xfrm>
            <a:off x="1278258" y="348498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Plaque 44"/>
          <p:cNvSpPr/>
          <p:nvPr/>
        </p:nvSpPr>
        <p:spPr>
          <a:xfrm>
            <a:off x="1597104" y="3389886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Plaque 45"/>
          <p:cNvSpPr/>
          <p:nvPr/>
        </p:nvSpPr>
        <p:spPr>
          <a:xfrm>
            <a:off x="762535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Plaque 46"/>
          <p:cNvSpPr/>
          <p:nvPr/>
        </p:nvSpPr>
        <p:spPr>
          <a:xfrm>
            <a:off x="1025883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Plaque 47"/>
          <p:cNvSpPr/>
          <p:nvPr/>
        </p:nvSpPr>
        <p:spPr>
          <a:xfrm>
            <a:off x="813742" y="396787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Plaque 48"/>
          <p:cNvSpPr/>
          <p:nvPr/>
        </p:nvSpPr>
        <p:spPr>
          <a:xfrm>
            <a:off x="1132588" y="387278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483197" y="4725797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</a:t>
            </a:r>
          </a:p>
          <a:p>
            <a:pPr algn="ctr"/>
            <a:r>
              <a:rPr lang="en-US" dirty="0"/>
              <a:t>a pile of pages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63390" y="3190567"/>
            <a:ext cx="1070517" cy="819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Classify by</a:t>
            </a:r>
          </a:p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2125702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ight Arrow 51"/>
          <p:cNvSpPr/>
          <p:nvPr/>
        </p:nvSpPr>
        <p:spPr>
          <a:xfrm>
            <a:off x="3737055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Can 52"/>
          <p:cNvSpPr/>
          <p:nvPr/>
        </p:nvSpPr>
        <p:spPr>
          <a:xfrm>
            <a:off x="4217827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114629" y="4725797"/>
            <a:ext cx="161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pages clustered</a:t>
            </a:r>
          </a:p>
          <a:p>
            <a:pPr algn="ctr"/>
            <a:r>
              <a:rPr lang="en-US" dirty="0"/>
              <a:t>by template </a:t>
            </a:r>
          </a:p>
        </p:txBody>
      </p:sp>
      <p:sp>
        <p:nvSpPr>
          <p:cNvPr id="54" name="Plaque 53"/>
          <p:cNvSpPr/>
          <p:nvPr/>
        </p:nvSpPr>
        <p:spPr>
          <a:xfrm>
            <a:off x="4398586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Plaque 54"/>
          <p:cNvSpPr/>
          <p:nvPr/>
        </p:nvSpPr>
        <p:spPr>
          <a:xfrm>
            <a:off x="4398586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Plaque 55"/>
          <p:cNvSpPr/>
          <p:nvPr/>
        </p:nvSpPr>
        <p:spPr>
          <a:xfrm>
            <a:off x="4398586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Plaque 56"/>
          <p:cNvSpPr/>
          <p:nvPr/>
        </p:nvSpPr>
        <p:spPr>
          <a:xfrm>
            <a:off x="4398586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Plaque 57"/>
          <p:cNvSpPr/>
          <p:nvPr/>
        </p:nvSpPr>
        <p:spPr>
          <a:xfrm>
            <a:off x="4698830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Plaque 58"/>
          <p:cNvSpPr/>
          <p:nvPr/>
        </p:nvSpPr>
        <p:spPr>
          <a:xfrm>
            <a:off x="4698830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Plaque 60"/>
          <p:cNvSpPr/>
          <p:nvPr/>
        </p:nvSpPr>
        <p:spPr>
          <a:xfrm>
            <a:off x="4698830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Plaque 61"/>
          <p:cNvSpPr/>
          <p:nvPr/>
        </p:nvSpPr>
        <p:spPr>
          <a:xfrm>
            <a:off x="4698830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Plaque 62"/>
          <p:cNvSpPr/>
          <p:nvPr/>
        </p:nvSpPr>
        <p:spPr>
          <a:xfrm>
            <a:off x="499000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Plaque 63"/>
          <p:cNvSpPr/>
          <p:nvPr/>
        </p:nvSpPr>
        <p:spPr>
          <a:xfrm>
            <a:off x="499000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Plaque 65"/>
          <p:cNvSpPr/>
          <p:nvPr/>
        </p:nvSpPr>
        <p:spPr>
          <a:xfrm>
            <a:off x="499000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Plaque 66"/>
          <p:cNvSpPr/>
          <p:nvPr/>
        </p:nvSpPr>
        <p:spPr>
          <a:xfrm>
            <a:off x="499000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Plaque 67"/>
          <p:cNvSpPr/>
          <p:nvPr/>
        </p:nvSpPr>
        <p:spPr>
          <a:xfrm>
            <a:off x="527272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Plaque 68"/>
          <p:cNvSpPr/>
          <p:nvPr/>
        </p:nvSpPr>
        <p:spPr>
          <a:xfrm>
            <a:off x="527272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Plaque 69"/>
          <p:cNvSpPr/>
          <p:nvPr/>
        </p:nvSpPr>
        <p:spPr>
          <a:xfrm>
            <a:off x="527272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Plaque 70"/>
          <p:cNvSpPr/>
          <p:nvPr/>
        </p:nvSpPr>
        <p:spPr>
          <a:xfrm>
            <a:off x="527272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1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Cluster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Based on the visible text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Page is broken into chunks</a:t>
            </a:r>
          </a:p>
          <a:p>
            <a:pPr lvl="2"/>
            <a:r>
              <a:rPr lang="en-US" dirty="0"/>
              <a:t>These are continuous blocks of text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Search for common visible chunks</a:t>
            </a:r>
          </a:p>
          <a:p>
            <a:pPr lvl="2"/>
            <a:r>
              <a:rPr lang="en-US" dirty="0"/>
              <a:t>Remove chunks that occur in all pages</a:t>
            </a:r>
          </a:p>
          <a:p>
            <a:pPr lvl="2"/>
            <a:r>
              <a:rPr lang="en-US" dirty="0"/>
              <a:t>Remove those that occur in fewer than 10 pages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Greedy algorithm to cluster the pages based on the remaining chunks</a:t>
            </a:r>
          </a:p>
          <a:p>
            <a:pPr lvl="2"/>
            <a:r>
              <a:rPr lang="en-US" dirty="0"/>
              <a:t>Sort by the size of the clusters created by each chunk</a:t>
            </a:r>
          </a:p>
        </p:txBody>
      </p:sp>
    </p:spTree>
    <p:extLst>
      <p:ext uri="{BB962C8B-B14F-4D97-AF65-F5344CB8AC3E}">
        <p14:creationId xmlns:p14="http://schemas.microsoft.com/office/powerpoint/2010/main" val="2916941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Extraction</a:t>
            </a:r>
          </a:p>
        </p:txBody>
      </p:sp>
      <p:sp>
        <p:nvSpPr>
          <p:cNvPr id="3" name="Can 2"/>
          <p:cNvSpPr/>
          <p:nvPr/>
        </p:nvSpPr>
        <p:spPr>
          <a:xfrm>
            <a:off x="529243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laque 25"/>
          <p:cNvSpPr/>
          <p:nvPr/>
        </p:nvSpPr>
        <p:spPr>
          <a:xfrm>
            <a:off x="847294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Plaque 26"/>
          <p:cNvSpPr/>
          <p:nvPr/>
        </p:nvSpPr>
        <p:spPr>
          <a:xfrm>
            <a:off x="1110642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Plaque 27"/>
          <p:cNvSpPr/>
          <p:nvPr/>
        </p:nvSpPr>
        <p:spPr>
          <a:xfrm>
            <a:off x="898501" y="340670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Plaque 28"/>
          <p:cNvSpPr/>
          <p:nvPr/>
        </p:nvSpPr>
        <p:spPr>
          <a:xfrm>
            <a:off x="1217347" y="331160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Plaque 29"/>
          <p:cNvSpPr/>
          <p:nvPr/>
        </p:nvSpPr>
        <p:spPr>
          <a:xfrm>
            <a:off x="1096011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Plaque 30"/>
          <p:cNvSpPr/>
          <p:nvPr/>
        </p:nvSpPr>
        <p:spPr>
          <a:xfrm>
            <a:off x="1359359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Plaque 31"/>
          <p:cNvSpPr/>
          <p:nvPr/>
        </p:nvSpPr>
        <p:spPr>
          <a:xfrm>
            <a:off x="1147218" y="408701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Plaque 32"/>
          <p:cNvSpPr/>
          <p:nvPr/>
        </p:nvSpPr>
        <p:spPr>
          <a:xfrm>
            <a:off x="1466064" y="399191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laque 33"/>
          <p:cNvSpPr/>
          <p:nvPr/>
        </p:nvSpPr>
        <p:spPr>
          <a:xfrm>
            <a:off x="1600125" y="378839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Plaque 34"/>
          <p:cNvSpPr/>
          <p:nvPr/>
        </p:nvSpPr>
        <p:spPr>
          <a:xfrm>
            <a:off x="862243" y="383741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Plaque 35"/>
          <p:cNvSpPr/>
          <p:nvPr/>
        </p:nvSpPr>
        <p:spPr>
          <a:xfrm>
            <a:off x="1440462" y="418934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Plaque 36"/>
          <p:cNvSpPr/>
          <p:nvPr/>
        </p:nvSpPr>
        <p:spPr>
          <a:xfrm>
            <a:off x="931980" y="422886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Plaque 37"/>
          <p:cNvSpPr/>
          <p:nvPr/>
        </p:nvSpPr>
        <p:spPr>
          <a:xfrm>
            <a:off x="1548918" y="299469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Plaque 38"/>
          <p:cNvSpPr/>
          <p:nvPr/>
        </p:nvSpPr>
        <p:spPr>
          <a:xfrm>
            <a:off x="926176" y="319777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Plaque 39"/>
          <p:cNvSpPr/>
          <p:nvPr/>
        </p:nvSpPr>
        <p:spPr>
          <a:xfrm>
            <a:off x="1600125" y="340434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Plaque 40"/>
          <p:cNvSpPr/>
          <p:nvPr/>
        </p:nvSpPr>
        <p:spPr>
          <a:xfrm>
            <a:off x="740588" y="333720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Plaque 41"/>
          <p:cNvSpPr/>
          <p:nvPr/>
        </p:nvSpPr>
        <p:spPr>
          <a:xfrm>
            <a:off x="1227051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Plaque 42"/>
          <p:cNvSpPr/>
          <p:nvPr/>
        </p:nvSpPr>
        <p:spPr>
          <a:xfrm>
            <a:off x="1490399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Plaque 43"/>
          <p:cNvSpPr/>
          <p:nvPr/>
        </p:nvSpPr>
        <p:spPr>
          <a:xfrm>
            <a:off x="1278258" y="348498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Plaque 44"/>
          <p:cNvSpPr/>
          <p:nvPr/>
        </p:nvSpPr>
        <p:spPr>
          <a:xfrm>
            <a:off x="1597104" y="3389886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Plaque 45"/>
          <p:cNvSpPr/>
          <p:nvPr/>
        </p:nvSpPr>
        <p:spPr>
          <a:xfrm>
            <a:off x="762535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Plaque 46"/>
          <p:cNvSpPr/>
          <p:nvPr/>
        </p:nvSpPr>
        <p:spPr>
          <a:xfrm>
            <a:off x="1025883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Plaque 47"/>
          <p:cNvSpPr/>
          <p:nvPr/>
        </p:nvSpPr>
        <p:spPr>
          <a:xfrm>
            <a:off x="813742" y="396787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Plaque 48"/>
          <p:cNvSpPr/>
          <p:nvPr/>
        </p:nvSpPr>
        <p:spPr>
          <a:xfrm>
            <a:off x="1132588" y="387278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483197" y="4725797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</a:t>
            </a:r>
          </a:p>
          <a:p>
            <a:pPr algn="ctr"/>
            <a:r>
              <a:rPr lang="en-US" dirty="0"/>
              <a:t>a pile of pages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63390" y="3190567"/>
            <a:ext cx="1070517" cy="819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Classify by</a:t>
            </a:r>
          </a:p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2125702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ight Arrow 51"/>
          <p:cNvSpPr/>
          <p:nvPr/>
        </p:nvSpPr>
        <p:spPr>
          <a:xfrm>
            <a:off x="3737055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Can 52"/>
          <p:cNvSpPr/>
          <p:nvPr/>
        </p:nvSpPr>
        <p:spPr>
          <a:xfrm>
            <a:off x="4217827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Plaque 59"/>
          <p:cNvSpPr/>
          <p:nvPr/>
        </p:nvSpPr>
        <p:spPr>
          <a:xfrm>
            <a:off x="4398586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Plaque 64"/>
          <p:cNvSpPr/>
          <p:nvPr/>
        </p:nvSpPr>
        <p:spPr>
          <a:xfrm>
            <a:off x="4398586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Plaque 77"/>
          <p:cNvSpPr/>
          <p:nvPr/>
        </p:nvSpPr>
        <p:spPr>
          <a:xfrm>
            <a:off x="4398586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Plaque 82"/>
          <p:cNvSpPr/>
          <p:nvPr/>
        </p:nvSpPr>
        <p:spPr>
          <a:xfrm>
            <a:off x="4398586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Plaque 93"/>
          <p:cNvSpPr/>
          <p:nvPr/>
        </p:nvSpPr>
        <p:spPr>
          <a:xfrm>
            <a:off x="4698830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Plaque 94"/>
          <p:cNvSpPr/>
          <p:nvPr/>
        </p:nvSpPr>
        <p:spPr>
          <a:xfrm>
            <a:off x="4698830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6" name="Plaque 95"/>
          <p:cNvSpPr/>
          <p:nvPr/>
        </p:nvSpPr>
        <p:spPr>
          <a:xfrm>
            <a:off x="4698830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Plaque 96"/>
          <p:cNvSpPr/>
          <p:nvPr/>
        </p:nvSpPr>
        <p:spPr>
          <a:xfrm>
            <a:off x="4698830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Plaque 98"/>
          <p:cNvSpPr/>
          <p:nvPr/>
        </p:nvSpPr>
        <p:spPr>
          <a:xfrm>
            <a:off x="499000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Plaque 99"/>
          <p:cNvSpPr/>
          <p:nvPr/>
        </p:nvSpPr>
        <p:spPr>
          <a:xfrm>
            <a:off x="499000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Plaque 100"/>
          <p:cNvSpPr/>
          <p:nvPr/>
        </p:nvSpPr>
        <p:spPr>
          <a:xfrm>
            <a:off x="499000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Plaque 101"/>
          <p:cNvSpPr/>
          <p:nvPr/>
        </p:nvSpPr>
        <p:spPr>
          <a:xfrm>
            <a:off x="499000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Plaque 103"/>
          <p:cNvSpPr/>
          <p:nvPr/>
        </p:nvSpPr>
        <p:spPr>
          <a:xfrm>
            <a:off x="527272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Plaque 104"/>
          <p:cNvSpPr/>
          <p:nvPr/>
        </p:nvSpPr>
        <p:spPr>
          <a:xfrm>
            <a:off x="527272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6" name="Plaque 105"/>
          <p:cNvSpPr/>
          <p:nvPr/>
        </p:nvSpPr>
        <p:spPr>
          <a:xfrm>
            <a:off x="527272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Plaque 106"/>
          <p:cNvSpPr/>
          <p:nvPr/>
        </p:nvSpPr>
        <p:spPr>
          <a:xfrm>
            <a:off x="527272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/>
          <p:cNvSpPr txBox="1"/>
          <p:nvPr/>
        </p:nvSpPr>
        <p:spPr>
          <a:xfrm>
            <a:off x="4114629" y="4725797"/>
            <a:ext cx="161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pages clustered</a:t>
            </a:r>
          </a:p>
          <a:p>
            <a:pPr algn="ctr"/>
            <a:r>
              <a:rPr lang="en-US" dirty="0"/>
              <a:t>by template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7728" y="2144958"/>
            <a:ext cx="2081795" cy="591017"/>
            <a:chOff x="6447728" y="2144958"/>
            <a:chExt cx="2081795" cy="591017"/>
          </a:xfrm>
        </p:grpSpPr>
        <p:sp>
          <p:nvSpPr>
            <p:cNvPr id="54" name="Diamond 53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Infer</a:t>
              </a:r>
            </a:p>
            <a:p>
              <a:pPr algn="ctr"/>
              <a:r>
                <a:rPr lang="en-US" sz="1600" dirty="0"/>
                <a:t>Extractor</a:t>
              </a: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447728" y="2925744"/>
            <a:ext cx="2081795" cy="591017"/>
            <a:chOff x="6447728" y="2144958"/>
            <a:chExt cx="2081795" cy="591017"/>
          </a:xfrm>
        </p:grpSpPr>
        <p:sp>
          <p:nvSpPr>
            <p:cNvPr id="66" name="Diamond 65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Infer</a:t>
              </a:r>
            </a:p>
            <a:p>
              <a:pPr algn="ctr"/>
              <a:r>
                <a:rPr lang="en-US" sz="1600" dirty="0"/>
                <a:t>Extractor</a:t>
              </a:r>
            </a:p>
          </p:txBody>
        </p:sp>
        <p:sp>
          <p:nvSpPr>
            <p:cNvPr id="68" name="Right Arrow 67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47728" y="3706530"/>
            <a:ext cx="2081795" cy="591017"/>
            <a:chOff x="6447728" y="2144958"/>
            <a:chExt cx="2081795" cy="591017"/>
          </a:xfrm>
        </p:grpSpPr>
        <p:sp>
          <p:nvSpPr>
            <p:cNvPr id="70" name="Diamond 69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Infer</a:t>
              </a:r>
            </a:p>
            <a:p>
              <a:pPr algn="ctr"/>
              <a:r>
                <a:rPr lang="en-US" sz="1600" dirty="0"/>
                <a:t>Extractor</a:t>
              </a:r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447728" y="4487316"/>
            <a:ext cx="2081795" cy="591017"/>
            <a:chOff x="6447728" y="2144958"/>
            <a:chExt cx="2081795" cy="591017"/>
          </a:xfrm>
        </p:grpSpPr>
        <p:sp>
          <p:nvSpPr>
            <p:cNvPr id="74" name="Diamond 73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Infer</a:t>
              </a:r>
            </a:p>
            <a:p>
              <a:pPr algn="ctr"/>
              <a:r>
                <a:rPr lang="en-US" sz="1600" dirty="0"/>
                <a:t>Extractor</a:t>
              </a:r>
            </a:p>
          </p:txBody>
        </p:sp>
        <p:sp>
          <p:nvSpPr>
            <p:cNvPr id="76" name="Right Arrow 75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5574182" y="2516429"/>
            <a:ext cx="775412" cy="681345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574182" y="3206916"/>
            <a:ext cx="775326" cy="35131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574182" y="3872781"/>
            <a:ext cx="775326" cy="210177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74182" y="4189344"/>
            <a:ext cx="775326" cy="58738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57396" y="519481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Input: cluster </a:t>
            </a:r>
          </a:p>
          <a:p>
            <a:r>
              <a:rPr lang="en-US" dirty="0"/>
              <a:t>Select 5 random pages to build a template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Tokenize on space &amp; punctuation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Start with n-grams of tuples of size n</a:t>
            </a:r>
          </a:p>
          <a:p>
            <a:pPr lvl="2"/>
            <a:r>
              <a:rPr lang="en-US" dirty="0"/>
              <a:t>Find those n-grams that occur on all pages</a:t>
            </a:r>
          </a:p>
          <a:p>
            <a:pPr lvl="2"/>
            <a:r>
              <a:rPr lang="en-US" dirty="0"/>
              <a:t>Keep only those n-grams that occur exactly once per page</a:t>
            </a:r>
          </a:p>
          <a:p>
            <a:pPr lvl="2"/>
            <a:r>
              <a:rPr lang="en-US" dirty="0"/>
              <a:t>Decompose pages based on these n-grams</a:t>
            </a:r>
          </a:p>
          <a:p>
            <a:pPr lvl="2"/>
            <a:r>
              <a:rPr lang="en-US" dirty="0"/>
              <a:t>Run algorithm recursively on decomposed page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Repeat above for size n-1 down to n=2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Construct template based on the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16924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Extraction Tool</a:t>
            </a:r>
          </a:p>
        </p:txBody>
      </p:sp>
      <p:pic>
        <p:nvPicPr>
          <p:cNvPr id="4" name="Picture 3" descr="Screen Shot 2016-03-10 at 2.5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5458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2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Evaluation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04463"/>
              </p:ext>
            </p:extLst>
          </p:nvPr>
        </p:nvGraphicFramePr>
        <p:xfrm>
          <a:off x="146961" y="3238410"/>
          <a:ext cx="8824689" cy="277050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98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5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20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3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8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57723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Desc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Loc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Member</a:t>
                      </a:r>
                      <a:r>
                        <a:rPr lang="en-US" sz="1000" baseline="0" dirty="0"/>
                        <a:t> Since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Expires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055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Perfect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(50/50)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.76</a:t>
                      </a:r>
                    </a:p>
                    <a:p>
                      <a:r>
                        <a:rPr lang="en-US" sz="1200" dirty="0"/>
                        <a:t>(37/49)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.95</a:t>
                      </a:r>
                    </a:p>
                    <a:p>
                      <a:r>
                        <a:rPr lang="en-US" sz="1200" dirty="0"/>
                        <a:t>(40/42)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.83</a:t>
                      </a:r>
                    </a:p>
                    <a:p>
                      <a:r>
                        <a:rPr lang="en-US" sz="1200" dirty="0"/>
                        <a:t>(40/48)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.87</a:t>
                      </a:r>
                    </a:p>
                    <a:p>
                      <a:r>
                        <a:rPr lang="en-US" sz="1200" dirty="0"/>
                        <a:t>(39/45)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.51</a:t>
                      </a:r>
                    </a:p>
                    <a:p>
                      <a:r>
                        <a:rPr lang="en-US" sz="1200" dirty="0"/>
                        <a:t>(23/45)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.68</a:t>
                      </a:r>
                    </a:p>
                    <a:p>
                      <a:r>
                        <a:rPr lang="en-US" sz="1200" dirty="0"/>
                        <a:t>(34/50)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(35/35)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.52</a:t>
                      </a:r>
                    </a:p>
                    <a:p>
                      <a:r>
                        <a:rPr lang="en-US" sz="1200" dirty="0"/>
                        <a:t>(15/29)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.76</a:t>
                      </a:r>
                    </a:p>
                    <a:p>
                      <a:r>
                        <a:rPr lang="en-US" sz="1200" dirty="0"/>
                        <a:t>(19/25)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.97</a:t>
                      </a:r>
                    </a:p>
                    <a:p>
                      <a:r>
                        <a:rPr lang="en-US" sz="1200" dirty="0"/>
                        <a:t>(35/36)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72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Including partial and extra data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(50/50)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.98</a:t>
                      </a:r>
                    </a:p>
                    <a:p>
                      <a:r>
                        <a:rPr lang="en-US" sz="1200" dirty="0"/>
                        <a:t>(48/49)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.95</a:t>
                      </a:r>
                    </a:p>
                    <a:p>
                      <a:r>
                        <a:rPr lang="en-US" sz="1200" dirty="0"/>
                        <a:t>(40/42)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.83</a:t>
                      </a:r>
                    </a:p>
                    <a:p>
                      <a:r>
                        <a:rPr lang="en-US" sz="1200" dirty="0"/>
                        <a:t>(40/48)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.98</a:t>
                      </a:r>
                    </a:p>
                    <a:p>
                      <a:r>
                        <a:rPr lang="en-US" sz="1200" dirty="0"/>
                        <a:t>(44/45)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.84</a:t>
                      </a:r>
                    </a:p>
                    <a:p>
                      <a:r>
                        <a:rPr lang="en-US" sz="1200" dirty="0"/>
                        <a:t>(38/45)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.88</a:t>
                      </a:r>
                    </a:p>
                    <a:p>
                      <a:r>
                        <a:rPr lang="en-US" sz="1200" dirty="0"/>
                        <a:t>(44/50)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(35/35)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.55</a:t>
                      </a:r>
                    </a:p>
                    <a:p>
                      <a:r>
                        <a:rPr lang="en-US" sz="1200" dirty="0"/>
                        <a:t>(16/29)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(25/25)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  <a:p>
                      <a:r>
                        <a:rPr lang="en-US" sz="1200" dirty="0"/>
                        <a:t>(36/36)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850247" y="1417639"/>
            <a:ext cx="344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10 websites, 5 pages each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2272" y="2717329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fields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USC Information Sciences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CC-By 2.0         </a:t>
            </a:r>
            <a:fld id="{7B5E8283-92CB-2E47-839C-9DAC7329B6C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2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Inferlink</a:t>
            </a:r>
            <a:r>
              <a:rPr lang="en-US" dirty="0"/>
              <a:t> approach solves some of the key limitations of Roadrunner</a:t>
            </a:r>
          </a:p>
          <a:p>
            <a:pPr lvl="1"/>
            <a:r>
              <a:rPr lang="en-US" dirty="0"/>
              <a:t>Pages do not all have to be of the same type</a:t>
            </a:r>
          </a:p>
          <a:p>
            <a:pPr lvl="1"/>
            <a:r>
              <a:rPr lang="en-US" dirty="0"/>
              <a:t>Multiple </a:t>
            </a:r>
            <a:r>
              <a:rPr lang="en-US" dirty="0" err="1"/>
              <a:t>optionals</a:t>
            </a:r>
            <a:r>
              <a:rPr lang="en-US" dirty="0"/>
              <a:t> would be treated as different page types</a:t>
            </a:r>
          </a:p>
          <a:p>
            <a:pPr lvl="1"/>
            <a:r>
              <a:rPr lang="en-US" dirty="0"/>
              <a:t>Scales well with complex pages</a:t>
            </a:r>
          </a:p>
        </p:txBody>
      </p:sp>
    </p:spTree>
    <p:extLst>
      <p:ext uri="{BB962C8B-B14F-4D97-AF65-F5344CB8AC3E}">
        <p14:creationId xmlns:p14="http://schemas.microsoft.com/office/powerpoint/2010/main" val="2404375237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Extraction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Beautiful Soup</a:t>
            </a:r>
          </a:p>
          <a:p>
            <a:pPr lvl="1"/>
            <a:r>
              <a:rPr lang="en-US" sz="2000" dirty="0">
                <a:hlinkClick r:id="rId2"/>
              </a:rPr>
              <a:t>http://www.crummy.com/software/BeautifulSoup/</a:t>
            </a:r>
            <a:endParaRPr lang="en-US" sz="2000" dirty="0"/>
          </a:p>
          <a:p>
            <a:pPr lvl="1"/>
            <a:r>
              <a:rPr lang="en-US" sz="2000" dirty="0"/>
              <a:t>Python library to manually write wrappers</a:t>
            </a:r>
          </a:p>
          <a:p>
            <a:r>
              <a:rPr lang="en-US" sz="2400" dirty="0" err="1"/>
              <a:t>Jsoup</a:t>
            </a:r>
            <a:endParaRPr lang="en-US" sz="2400" dirty="0"/>
          </a:p>
          <a:p>
            <a:pPr lvl="1"/>
            <a:r>
              <a:rPr lang="en-US" sz="2000" dirty="0">
                <a:hlinkClick r:id="rId3"/>
              </a:rPr>
              <a:t>http://jsoup.org/</a:t>
            </a:r>
            <a:endParaRPr lang="en-US" sz="2000" dirty="0"/>
          </a:p>
          <a:p>
            <a:pPr lvl="1"/>
            <a:r>
              <a:rPr lang="en-US" sz="2000" dirty="0"/>
              <a:t>Java library to manually write wrappers</a:t>
            </a:r>
          </a:p>
          <a:p>
            <a:r>
              <a:rPr lang="en-US" sz="2400" dirty="0" err="1"/>
              <a:t>ScrapingHub</a:t>
            </a:r>
            <a:endParaRPr lang="en-US" sz="2400" dirty="0"/>
          </a:p>
          <a:p>
            <a:pPr lvl="1"/>
            <a:r>
              <a:rPr lang="en-US" sz="2000" dirty="0">
                <a:hlinkClick r:id="rId4"/>
              </a:rPr>
              <a:t>http://scrapinghub.com/</a:t>
            </a:r>
            <a:endParaRPr lang="en-US" sz="2000" dirty="0"/>
          </a:p>
          <a:p>
            <a:pPr lvl="1"/>
            <a:r>
              <a:rPr lang="en-US" sz="2000" dirty="0"/>
              <a:t>Portia provides a wrapper learner</a:t>
            </a:r>
          </a:p>
          <a:p>
            <a:r>
              <a:rPr lang="en-US" sz="2400" dirty="0"/>
              <a:t>Others</a:t>
            </a:r>
          </a:p>
          <a:p>
            <a:pPr lvl="1"/>
            <a:r>
              <a:rPr lang="en-US" sz="2000" dirty="0">
                <a:hlinkClick r:id="rId5"/>
              </a:rPr>
              <a:t>https://www.quora.com/Which-are-some-of-the-best-web-data-scraping-tools</a:t>
            </a:r>
            <a:endParaRPr lang="en-US" sz="2000" dirty="0"/>
          </a:p>
          <a:p>
            <a:pPr lvl="1"/>
            <a:r>
              <a:rPr lang="en-US" sz="2000" dirty="0"/>
              <a:t>Tell us if you find a good one!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1457102"/>
      </p:ext>
    </p:extLst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Aligning and Integrating Data in Karma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67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4256309" y="2932414"/>
            <a:ext cx="1668198" cy="2755965"/>
          </a:xfrm>
          <a:prstGeom prst="round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ysClr val="window" lastClr="FFFFFF"/>
              </a:solidFill>
              <a:latin typeface="Trebuchet MS"/>
              <a:cs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22551" y="4714078"/>
            <a:ext cx="2098759" cy="7063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2551" y="3796316"/>
            <a:ext cx="2098759" cy="7063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46557" y="3908934"/>
            <a:ext cx="608694" cy="463010"/>
            <a:chOff x="2385215" y="4257014"/>
            <a:chExt cx="718597" cy="1242506"/>
          </a:xfrm>
        </p:grpSpPr>
        <p:sp>
          <p:nvSpPr>
            <p:cNvPr id="9" name="Rectangle 8"/>
            <p:cNvSpPr/>
            <p:nvPr/>
          </p:nvSpPr>
          <p:spPr>
            <a:xfrm>
              <a:off x="2385215" y="4257014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rgbClr val="98480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20901" y="4418946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11" name="Elbow Connector 10"/>
            <p:cNvCxnSpPr>
              <a:stCxn id="9" idx="2"/>
              <a:endCxn id="10" idx="1"/>
            </p:cNvCxnSpPr>
            <p:nvPr/>
          </p:nvCxnSpPr>
          <p:spPr>
            <a:xfrm rot="16200000" flipH="1">
              <a:off x="2510943" y="4366696"/>
              <a:ext cx="104224" cy="115691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863822" y="4576619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13" name="Elbow Connector 12"/>
            <p:cNvCxnSpPr>
              <a:stCxn id="10" idx="2"/>
              <a:endCxn id="12" idx="1"/>
            </p:cNvCxnSpPr>
            <p:nvPr/>
          </p:nvCxnSpPr>
          <p:spPr>
            <a:xfrm rot="16200000" flipH="1">
              <a:off x="2752377" y="4522881"/>
              <a:ext cx="99965" cy="122926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863822" y="4739361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15" name="Elbow Connector 14"/>
            <p:cNvCxnSpPr>
              <a:stCxn id="10" idx="2"/>
              <a:endCxn id="14" idx="1"/>
            </p:cNvCxnSpPr>
            <p:nvPr/>
          </p:nvCxnSpPr>
          <p:spPr>
            <a:xfrm rot="16200000" flipH="1">
              <a:off x="2671006" y="4604252"/>
              <a:ext cx="262707" cy="122926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863822" y="4902103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17" name="Elbow Connector 16"/>
            <p:cNvCxnSpPr>
              <a:stCxn id="10" idx="2"/>
              <a:endCxn id="16" idx="1"/>
            </p:cNvCxnSpPr>
            <p:nvPr/>
          </p:nvCxnSpPr>
          <p:spPr>
            <a:xfrm rot="16200000" flipH="1">
              <a:off x="2589635" y="4685623"/>
              <a:ext cx="425449" cy="122926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20901" y="5063689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19" name="Elbow Connector 18"/>
            <p:cNvCxnSpPr>
              <a:stCxn id="9" idx="2"/>
              <a:endCxn id="18" idx="1"/>
            </p:cNvCxnSpPr>
            <p:nvPr/>
          </p:nvCxnSpPr>
          <p:spPr>
            <a:xfrm rot="16200000" flipH="1">
              <a:off x="2188572" y="4689067"/>
              <a:ext cx="748967" cy="115691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863822" y="5221362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21" name="Elbow Connector 20"/>
            <p:cNvCxnSpPr>
              <a:stCxn id="18" idx="2"/>
              <a:endCxn id="20" idx="1"/>
            </p:cNvCxnSpPr>
            <p:nvPr/>
          </p:nvCxnSpPr>
          <p:spPr>
            <a:xfrm rot="16200000" flipH="1">
              <a:off x="2752377" y="5167624"/>
              <a:ext cx="99965" cy="122926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863822" y="5384104"/>
              <a:ext cx="239990" cy="1154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cxnSp>
          <p:nvCxnSpPr>
            <p:cNvPr id="23" name="Elbow Connector 22"/>
            <p:cNvCxnSpPr>
              <a:stCxn id="18" idx="2"/>
              <a:endCxn id="22" idx="1"/>
            </p:cNvCxnSpPr>
            <p:nvPr/>
          </p:nvCxnSpPr>
          <p:spPr>
            <a:xfrm rot="16200000" flipH="1">
              <a:off x="2671006" y="5248995"/>
              <a:ext cx="262707" cy="122926"/>
            </a:xfrm>
            <a:prstGeom prst="bentConnector2">
              <a:avLst/>
            </a:prstGeom>
            <a:ln w="3175" cmpd="sng"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898364" y="3835712"/>
            <a:ext cx="142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ctr">
              <a:defRPr sz="180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olidFill>
                  <a:srgbClr val="11628F"/>
                </a:solidFill>
              </a:rPr>
              <a:t>Hierarchical Sources</a:t>
            </a:r>
          </a:p>
        </p:txBody>
      </p:sp>
      <p:sp>
        <p:nvSpPr>
          <p:cNvPr id="25" name="Cloud 24"/>
          <p:cNvSpPr/>
          <p:nvPr/>
        </p:nvSpPr>
        <p:spPr>
          <a:xfrm>
            <a:off x="1351719" y="4832973"/>
            <a:ext cx="1772481" cy="489516"/>
          </a:xfrm>
          <a:prstGeom prst="cloud">
            <a:avLst/>
          </a:prstGeom>
          <a:solidFill>
            <a:schemeClr val="bg1"/>
          </a:solidFill>
          <a:ln>
            <a:solidFill>
              <a:srgbClr val="9848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>
                <a:solidFill>
                  <a:srgbClr val="11628F"/>
                </a:solidFill>
              </a:rPr>
              <a:t>Services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3579582" y="4004375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20070785">
            <a:off x="3542049" y="4820897"/>
            <a:ext cx="496581" cy="2867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152825" y="3777988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68254" y="4048780"/>
            <a:ext cx="142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Karma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222551" y="2932096"/>
            <a:ext cx="2098759" cy="7063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98364" y="2971492"/>
            <a:ext cx="142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628F"/>
                </a:solidFill>
                <a:latin typeface="Trebuchet MS"/>
                <a:cs typeface="Trebuchet MS"/>
              </a:rPr>
              <a:t>Tabular</a:t>
            </a:r>
          </a:p>
          <a:p>
            <a:pPr algn="ctr"/>
            <a:r>
              <a:rPr lang="en-US" sz="1800" dirty="0">
                <a:solidFill>
                  <a:srgbClr val="11628F"/>
                </a:solidFill>
                <a:latin typeface="Trebuchet MS"/>
                <a:cs typeface="Trebuchet MS"/>
              </a:rPr>
              <a:t>Sources</a:t>
            </a:r>
          </a:p>
        </p:txBody>
      </p:sp>
      <p:sp>
        <p:nvSpPr>
          <p:cNvPr id="50" name="Can 49"/>
          <p:cNvSpPr/>
          <p:nvPr/>
        </p:nvSpPr>
        <p:spPr>
          <a:xfrm>
            <a:off x="1451309" y="3048446"/>
            <a:ext cx="203286" cy="279097"/>
          </a:xfrm>
          <a:prstGeom prst="can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1" name="Can 50"/>
          <p:cNvSpPr/>
          <p:nvPr/>
        </p:nvSpPr>
        <p:spPr>
          <a:xfrm>
            <a:off x="1557559" y="3162222"/>
            <a:ext cx="203286" cy="279097"/>
          </a:xfrm>
          <a:prstGeom prst="can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2" name="Can 51"/>
          <p:cNvSpPr/>
          <p:nvPr/>
        </p:nvSpPr>
        <p:spPr>
          <a:xfrm>
            <a:off x="1659202" y="3255697"/>
            <a:ext cx="203286" cy="279097"/>
          </a:xfrm>
          <a:prstGeom prst="can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349636">
            <a:off x="3574446" y="3262072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6773157" y="3662398"/>
            <a:ext cx="891658" cy="464120"/>
          </a:xfrm>
          <a:prstGeom prst="can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rgbClr val="11628F"/>
                </a:solidFill>
              </a:rPr>
              <a:t>Database</a:t>
            </a:r>
          </a:p>
        </p:txBody>
      </p:sp>
      <p:sp>
        <p:nvSpPr>
          <p:cNvPr id="55" name="Can 54"/>
          <p:cNvSpPr/>
          <p:nvPr/>
        </p:nvSpPr>
        <p:spPr>
          <a:xfrm>
            <a:off x="6773157" y="3052961"/>
            <a:ext cx="891658" cy="464120"/>
          </a:xfrm>
          <a:prstGeom prst="can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rgbClr val="11628F"/>
                </a:solidFill>
              </a:rPr>
              <a:t>RDF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6152825" y="4397261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6152825" y="3143473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6152825" y="5024659"/>
            <a:ext cx="496581" cy="28989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>
              <a:solidFill>
                <a:srgbClr val="464653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29648" y="481256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</a:rPr>
              <a:t>…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57201" y="1447800"/>
            <a:ext cx="8229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1628F"/>
                </a:solidFill>
                <a:latin typeface="Trebuchet MS"/>
                <a:cs typeface="Trebuchet MS"/>
              </a:rPr>
              <a:t>Interactive tool for rapidly extracting, cleaning, </a:t>
            </a:r>
            <a:br>
              <a:rPr lang="en-US" sz="2800" dirty="0">
                <a:solidFill>
                  <a:srgbClr val="11628F"/>
                </a:solidFill>
                <a:latin typeface="Trebuchet MS"/>
                <a:cs typeface="Trebuchet MS"/>
              </a:rPr>
            </a:br>
            <a:r>
              <a:rPr lang="en-US" sz="2800" dirty="0">
                <a:solidFill>
                  <a:srgbClr val="11628F"/>
                </a:solidFill>
                <a:latin typeface="Trebuchet MS"/>
                <a:cs typeface="Trebuchet MS"/>
              </a:rPr>
              <a:t>transforming, integrating and publishing data</a:t>
            </a:r>
          </a:p>
        </p:txBody>
      </p:sp>
      <p:sp>
        <p:nvSpPr>
          <p:cNvPr id="61" name="Can 60"/>
          <p:cNvSpPr/>
          <p:nvPr/>
        </p:nvSpPr>
        <p:spPr>
          <a:xfrm>
            <a:off x="6773157" y="4324624"/>
            <a:ext cx="891658" cy="464120"/>
          </a:xfrm>
          <a:prstGeom prst="can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rgbClr val="11628F"/>
                </a:solidFill>
              </a:rPr>
              <a:t>CSV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447800" y="6255480"/>
            <a:ext cx="3886200" cy="304800"/>
          </a:xfrm>
          <a:prstGeom prst="roundRect">
            <a:avLst>
              <a:gd name="adj" fmla="val 24891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  <a:hlinkClick r:id="rId2"/>
              </a:rPr>
              <a:t>http://www.isi.edu/integration/karma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Trebuchet MS"/>
              <a:cs typeface="Trebuchet MS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6324600" y="6255480"/>
            <a:ext cx="1905000" cy="304800"/>
          </a:xfrm>
          <a:prstGeom prst="roundRect">
            <a:avLst>
              <a:gd name="adj" fmla="val 24891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merican Typewriter"/>
                <a:cs typeface="American Typewriter"/>
                <a:hlinkClick r:id="rId3"/>
              </a:rPr>
              <a:t>@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  <a:hlinkClick r:id="rId3"/>
              </a:rPr>
              <a:t>KarmaSemWeb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Trebuchet MS"/>
              <a:cs typeface="Trebuchet MS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60860"/>
            <a:ext cx="533400" cy="5334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/>
          <a:srcRect t="17880" b="22028"/>
          <a:stretch/>
        </p:blipFill>
        <p:spPr>
          <a:xfrm>
            <a:off x="5539920" y="6188969"/>
            <a:ext cx="685800" cy="4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6085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Wrapper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Manual Wrapper Construction</a:t>
            </a:r>
          </a:p>
          <a:p>
            <a:r>
              <a:rPr lang="en-US" sz="3600" dirty="0"/>
              <a:t>Learning Wrappers from Labelled Examples</a:t>
            </a:r>
          </a:p>
          <a:p>
            <a:r>
              <a:rPr lang="en-US" sz="3600" dirty="0"/>
              <a:t>Grammar Induction for Automatic Wrapper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27596316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Integration in 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88132" y="2061787"/>
            <a:ext cx="16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rebuchet MS"/>
                <a:cs typeface="Trebuchet MS"/>
              </a:rPr>
              <a:t>Domain Model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47834" y="3602685"/>
            <a:ext cx="19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1F497D"/>
                </a:solidFill>
                <a:latin typeface="Trebuchet MS"/>
                <a:cs typeface="Trebuchet MS"/>
              </a:rPr>
              <a:t>Source Mappings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721862" y="2776064"/>
            <a:ext cx="1764538" cy="1053533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Karma</a:t>
            </a:r>
          </a:p>
        </p:txBody>
      </p:sp>
      <p:pic>
        <p:nvPicPr>
          <p:cNvPr id="85" name="Picture 84" descr="user-green.pdf"/>
          <p:cNvPicPr>
            <a:picLocks noChangeAspect="1"/>
          </p:cNvPicPr>
          <p:nvPr/>
        </p:nvPicPr>
        <p:blipFill>
          <a:blip r:embed="rId2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52" y="1772121"/>
            <a:ext cx="611048" cy="7852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6" name="Freeform 85"/>
          <p:cNvSpPr/>
          <p:nvPr/>
        </p:nvSpPr>
        <p:spPr>
          <a:xfrm>
            <a:off x="2380785" y="2704273"/>
            <a:ext cx="1200615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646077" y="3140806"/>
            <a:ext cx="1479994" cy="425891"/>
            <a:chOff x="2342155" y="1737130"/>
            <a:chExt cx="1479994" cy="425891"/>
          </a:xfrm>
        </p:grpSpPr>
        <p:sp>
          <p:nvSpPr>
            <p:cNvPr id="88" name="Rounded Rectangle 87"/>
            <p:cNvSpPr/>
            <p:nvPr/>
          </p:nvSpPr>
          <p:spPr>
            <a:xfrm>
              <a:off x="2342155" y="1737130"/>
              <a:ext cx="1479994" cy="425891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2458524" y="1797971"/>
              <a:ext cx="1247256" cy="319419"/>
              <a:chOff x="2483174" y="1797971"/>
              <a:chExt cx="1247256" cy="319419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2483174" y="1805574"/>
                <a:ext cx="311814" cy="311814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794988" y="1805576"/>
                <a:ext cx="311814" cy="311814"/>
              </a:xfrm>
              <a:prstGeom prst="ellipse">
                <a:avLst/>
              </a:prstGeom>
              <a:solidFill>
                <a:srgbClr val="8064A2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106802" y="1797971"/>
                <a:ext cx="311814" cy="311814"/>
              </a:xfrm>
              <a:prstGeom prst="ellipse">
                <a:avLst/>
              </a:prstGeom>
              <a:solidFill>
                <a:srgbClr val="1F497D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418616" y="1797971"/>
                <a:ext cx="311814" cy="311814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20337" y="2431119"/>
            <a:ext cx="1479994" cy="431244"/>
            <a:chOff x="4063953" y="2206415"/>
            <a:chExt cx="1479994" cy="431244"/>
          </a:xfrm>
        </p:grpSpPr>
        <p:sp>
          <p:nvSpPr>
            <p:cNvPr id="95" name="Rounded Rectangle 94"/>
            <p:cNvSpPr/>
            <p:nvPr/>
          </p:nvSpPr>
          <p:spPr>
            <a:xfrm>
              <a:off x="4063953" y="2206415"/>
              <a:ext cx="1479994" cy="431244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181036" y="2274167"/>
              <a:ext cx="1245829" cy="295740"/>
              <a:chOff x="4871492" y="1569892"/>
              <a:chExt cx="2024916" cy="41030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6147923" y="1759136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11148" y="167900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248461" y="1854863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871492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191921" y="1611374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838456" y="186286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776828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663585" y="1569892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5" name="Straight Connector 104"/>
              <p:cNvCxnSpPr>
                <a:stCxn id="98" idx="4"/>
                <a:endCxn id="97" idx="0"/>
              </p:cNvCxnSpPr>
              <p:nvPr/>
            </p:nvCxnSpPr>
            <p:spPr>
              <a:xfrm flipV="1">
                <a:off x="5770938" y="1759136"/>
                <a:ext cx="436775" cy="37200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06" name="Straight Connector 105"/>
              <p:cNvCxnSpPr>
                <a:stCxn id="98" idx="4"/>
                <a:endCxn id="99" idx="0"/>
              </p:cNvCxnSpPr>
              <p:nvPr/>
            </p:nvCxnSpPr>
            <p:spPr>
              <a:xfrm flipH="1">
                <a:off x="5308251" y="1796336"/>
                <a:ext cx="462687" cy="5852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07" name="Straight Connector 106"/>
              <p:cNvCxnSpPr>
                <a:stCxn id="99" idx="4"/>
                <a:endCxn id="100" idx="0"/>
              </p:cNvCxnSpPr>
              <p:nvPr/>
            </p:nvCxnSpPr>
            <p:spPr>
              <a:xfrm flipH="1" flipV="1">
                <a:off x="4931282" y="1820785"/>
                <a:ext cx="376969" cy="151405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08" name="Straight Connector 107"/>
              <p:cNvCxnSpPr>
                <a:stCxn id="98" idx="3"/>
                <a:endCxn id="101" idx="7"/>
              </p:cNvCxnSpPr>
              <p:nvPr/>
            </p:nvCxnSpPr>
            <p:spPr>
              <a:xfrm flipH="1" flipV="1">
                <a:off x="5293989" y="1628556"/>
                <a:ext cx="434671" cy="15059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09" name="Straight Connector 108"/>
              <p:cNvCxnSpPr>
                <a:stCxn id="97" idx="3"/>
                <a:endCxn id="102" idx="0"/>
              </p:cNvCxnSpPr>
              <p:nvPr/>
            </p:nvCxnSpPr>
            <p:spPr>
              <a:xfrm flipH="1">
                <a:off x="5898246" y="1859281"/>
                <a:ext cx="267189" cy="358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10" name="Straight Connector 109"/>
              <p:cNvCxnSpPr>
                <a:stCxn id="97" idx="4"/>
                <a:endCxn id="103" idx="0"/>
              </p:cNvCxnSpPr>
              <p:nvPr/>
            </p:nvCxnSpPr>
            <p:spPr>
              <a:xfrm flipV="1">
                <a:off x="6207713" y="1820785"/>
                <a:ext cx="628905" cy="5567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6218888" y="1627744"/>
                <a:ext cx="504487" cy="12665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</p:grp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7" y="3472870"/>
            <a:ext cx="1479994" cy="106977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509858" y="3283592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09858" y="4032755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5" name="Freeform 114"/>
          <p:cNvSpPr/>
          <p:nvPr/>
        </p:nvSpPr>
        <p:spPr>
          <a:xfrm flipV="1">
            <a:off x="2380785" y="3517137"/>
            <a:ext cx="1200615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2886" y="4044648"/>
            <a:ext cx="16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Samples of Source Data</a:t>
            </a:r>
          </a:p>
        </p:txBody>
      </p:sp>
      <p:sp>
        <p:nvSpPr>
          <p:cNvPr id="117" name="Freeform 116"/>
          <p:cNvSpPr/>
          <p:nvPr/>
        </p:nvSpPr>
        <p:spPr>
          <a:xfrm>
            <a:off x="5590177" y="3357920"/>
            <a:ext cx="938333" cy="573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854903"/>
              <a:gd name="connsiteY0" fmla="*/ 20964 h 20964"/>
              <a:gd name="connsiteX1" fmla="*/ 854903 w 854903"/>
              <a:gd name="connsiteY1" fmla="*/ 0 h 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903" h="20964">
                <a:moveTo>
                  <a:pt x="0" y="20964"/>
                </a:moveTo>
                <a:cubicBezTo>
                  <a:pt x="312351" y="8484"/>
                  <a:pt x="373719" y="5098"/>
                  <a:pt x="854903" y="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kern="0">
              <a:solidFill>
                <a:sysClr val="windowText" lastClr="000000"/>
              </a:solidFill>
              <a:latin typeface="Calibri"/>
              <a:ea typeface="+mn-ea"/>
            </a:endParaRPr>
          </a:p>
        </p:txBody>
      </p:sp>
      <p:sp>
        <p:nvSpPr>
          <p:cNvPr id="118" name="TextBox 117"/>
          <p:cNvSpPr txBox="1"/>
          <p:nvPr/>
        </p:nvSpPr>
        <p:spPr>
          <a:xfrm rot="21215475">
            <a:off x="5761493" y="1378970"/>
            <a:ext cx="2936821" cy="1323439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rPr>
              <a:t>Karma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rPr>
              <a:t>semi-automatically generates Source Mappings</a:t>
            </a:r>
          </a:p>
        </p:txBody>
      </p:sp>
    </p:spTree>
    <p:extLst>
      <p:ext uri="{BB962C8B-B14F-4D97-AF65-F5344CB8AC3E}">
        <p14:creationId xmlns:p14="http://schemas.microsoft.com/office/powerpoint/2010/main" val="758628723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Integration in 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88132" y="2061787"/>
            <a:ext cx="16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Domain Model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21862" y="2776064"/>
            <a:ext cx="1764538" cy="1053533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Karma</a:t>
            </a:r>
          </a:p>
        </p:txBody>
      </p:sp>
      <p:pic>
        <p:nvPicPr>
          <p:cNvPr id="45" name="Picture 44" descr="user-green.pdf"/>
          <p:cNvPicPr>
            <a:picLocks noChangeAspect="1"/>
          </p:cNvPicPr>
          <p:nvPr/>
        </p:nvPicPr>
        <p:blipFill>
          <a:blip r:embed="rId2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52" y="1772121"/>
            <a:ext cx="611048" cy="7852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46" name="Freeform 45"/>
          <p:cNvSpPr/>
          <p:nvPr/>
        </p:nvSpPr>
        <p:spPr>
          <a:xfrm>
            <a:off x="2380785" y="2704273"/>
            <a:ext cx="1200615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46077" y="3140806"/>
            <a:ext cx="1479994" cy="425891"/>
            <a:chOff x="2342155" y="1737130"/>
            <a:chExt cx="1479994" cy="425891"/>
          </a:xfrm>
        </p:grpSpPr>
        <p:sp>
          <p:nvSpPr>
            <p:cNvPr id="48" name="Rounded Rectangle 47"/>
            <p:cNvSpPr/>
            <p:nvPr/>
          </p:nvSpPr>
          <p:spPr>
            <a:xfrm>
              <a:off x="2342155" y="1737130"/>
              <a:ext cx="1479994" cy="425891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58524" y="1797971"/>
              <a:ext cx="1247256" cy="319419"/>
              <a:chOff x="2483174" y="1797971"/>
              <a:chExt cx="1247256" cy="31941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83174" y="1805574"/>
                <a:ext cx="311814" cy="311814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794988" y="1805576"/>
                <a:ext cx="311814" cy="311814"/>
              </a:xfrm>
              <a:prstGeom prst="ellipse">
                <a:avLst/>
              </a:prstGeom>
              <a:solidFill>
                <a:srgbClr val="8064A2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106802" y="1797971"/>
                <a:ext cx="311814" cy="311814"/>
              </a:xfrm>
              <a:prstGeom prst="ellipse">
                <a:avLst/>
              </a:prstGeom>
              <a:solidFill>
                <a:srgbClr val="1F497D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418616" y="1797971"/>
                <a:ext cx="311814" cy="311814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720337" y="2431119"/>
            <a:ext cx="1479994" cy="431244"/>
            <a:chOff x="4063953" y="2206415"/>
            <a:chExt cx="1479994" cy="431244"/>
          </a:xfrm>
        </p:grpSpPr>
        <p:sp>
          <p:nvSpPr>
            <p:cNvPr id="55" name="Rounded Rectangle 54"/>
            <p:cNvSpPr/>
            <p:nvPr/>
          </p:nvSpPr>
          <p:spPr>
            <a:xfrm>
              <a:off x="4063953" y="2206415"/>
              <a:ext cx="1479994" cy="431244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181036" y="2274167"/>
              <a:ext cx="1245829" cy="295740"/>
              <a:chOff x="4871492" y="1569892"/>
              <a:chExt cx="2024916" cy="410304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6147923" y="1759136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711148" y="167900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248461" y="1854863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871492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191921" y="1611374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838456" y="186286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776828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663585" y="1569892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/>
              <p:cNvCxnSpPr>
                <a:stCxn id="58" idx="4"/>
                <a:endCxn id="57" idx="0"/>
              </p:cNvCxnSpPr>
              <p:nvPr/>
            </p:nvCxnSpPr>
            <p:spPr>
              <a:xfrm flipV="1">
                <a:off x="5770938" y="1759136"/>
                <a:ext cx="436775" cy="37200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66" name="Straight Connector 65"/>
              <p:cNvCxnSpPr>
                <a:stCxn id="58" idx="4"/>
                <a:endCxn id="59" idx="0"/>
              </p:cNvCxnSpPr>
              <p:nvPr/>
            </p:nvCxnSpPr>
            <p:spPr>
              <a:xfrm flipH="1">
                <a:off x="5308251" y="1796336"/>
                <a:ext cx="462687" cy="5852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67" name="Straight Connector 66"/>
              <p:cNvCxnSpPr>
                <a:stCxn id="59" idx="4"/>
                <a:endCxn id="60" idx="0"/>
              </p:cNvCxnSpPr>
              <p:nvPr/>
            </p:nvCxnSpPr>
            <p:spPr>
              <a:xfrm flipH="1" flipV="1">
                <a:off x="4931282" y="1820785"/>
                <a:ext cx="376969" cy="151405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68" name="Straight Connector 67"/>
              <p:cNvCxnSpPr>
                <a:stCxn id="58" idx="3"/>
                <a:endCxn id="61" idx="7"/>
              </p:cNvCxnSpPr>
              <p:nvPr/>
            </p:nvCxnSpPr>
            <p:spPr>
              <a:xfrm flipH="1" flipV="1">
                <a:off x="5293989" y="1628556"/>
                <a:ext cx="434671" cy="15059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69" name="Straight Connector 68"/>
              <p:cNvCxnSpPr>
                <a:stCxn id="57" idx="3"/>
                <a:endCxn id="62" idx="0"/>
              </p:cNvCxnSpPr>
              <p:nvPr/>
            </p:nvCxnSpPr>
            <p:spPr>
              <a:xfrm flipH="1">
                <a:off x="5898246" y="1859281"/>
                <a:ext cx="267189" cy="358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>
                <a:stCxn id="57" idx="4"/>
                <a:endCxn id="63" idx="0"/>
              </p:cNvCxnSpPr>
              <p:nvPr/>
            </p:nvCxnSpPr>
            <p:spPr>
              <a:xfrm flipV="1">
                <a:off x="6207713" y="1820785"/>
                <a:ext cx="628905" cy="5567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6218888" y="1627744"/>
                <a:ext cx="504487" cy="12665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</p:grp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7" y="3472870"/>
            <a:ext cx="1479994" cy="106977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09858" y="3283592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09858" y="4032755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5" name="Freeform 74"/>
          <p:cNvSpPr/>
          <p:nvPr/>
        </p:nvSpPr>
        <p:spPr>
          <a:xfrm flipV="1">
            <a:off x="2380785" y="3517137"/>
            <a:ext cx="1200615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2886" y="4044648"/>
            <a:ext cx="16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Samples of Source Data</a:t>
            </a:r>
          </a:p>
        </p:txBody>
      </p:sp>
      <p:sp>
        <p:nvSpPr>
          <p:cNvPr id="77" name="Freeform 76"/>
          <p:cNvSpPr/>
          <p:nvPr/>
        </p:nvSpPr>
        <p:spPr>
          <a:xfrm>
            <a:off x="5590177" y="3357920"/>
            <a:ext cx="938333" cy="573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854903"/>
              <a:gd name="connsiteY0" fmla="*/ 20964 h 20964"/>
              <a:gd name="connsiteX1" fmla="*/ 854903 w 854903"/>
              <a:gd name="connsiteY1" fmla="*/ 0 h 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903" h="20964">
                <a:moveTo>
                  <a:pt x="0" y="20964"/>
                </a:moveTo>
                <a:cubicBezTo>
                  <a:pt x="312351" y="8484"/>
                  <a:pt x="373719" y="5098"/>
                  <a:pt x="854903" y="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kern="0">
              <a:solidFill>
                <a:sysClr val="windowText" lastClr="000000"/>
              </a:solidFill>
              <a:latin typeface="Calibri"/>
              <a:ea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 rot="21215475">
            <a:off x="5761493" y="1378970"/>
            <a:ext cx="2936821" cy="1323439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rPr>
              <a:t>Karma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rPr>
              <a:t>semi-automatically generates Source Mappings</a:t>
            </a:r>
          </a:p>
        </p:txBody>
      </p:sp>
      <p:sp>
        <p:nvSpPr>
          <p:cNvPr id="81" name="Freeform 80"/>
          <p:cNvSpPr/>
          <p:nvPr/>
        </p:nvSpPr>
        <p:spPr>
          <a:xfrm>
            <a:off x="4614722" y="3859732"/>
            <a:ext cx="719278" cy="712268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21343 w 1621296"/>
              <a:gd name="connsiteY0" fmla="*/ 0 h 102536"/>
              <a:gd name="connsiteX1" fmla="*/ 1621296 w 1621296"/>
              <a:gd name="connsiteY1" fmla="*/ 51555 h 102536"/>
              <a:gd name="connsiteX0" fmla="*/ 25670 w 1320340"/>
              <a:gd name="connsiteY0" fmla="*/ 0 h 414411"/>
              <a:gd name="connsiteX1" fmla="*/ 1320340 w 1320340"/>
              <a:gd name="connsiteY1" fmla="*/ 405674 h 414411"/>
              <a:gd name="connsiteX0" fmla="*/ 86890 w 1381560"/>
              <a:gd name="connsiteY0" fmla="*/ 0 h 427555"/>
              <a:gd name="connsiteX1" fmla="*/ 1381560 w 1381560"/>
              <a:gd name="connsiteY1" fmla="*/ 405674 h 427555"/>
              <a:gd name="connsiteX0" fmla="*/ 1 w 1294671"/>
              <a:gd name="connsiteY0" fmla="*/ 0 h 434513"/>
              <a:gd name="connsiteX1" fmla="*/ 1294671 w 1294671"/>
              <a:gd name="connsiteY1" fmla="*/ 405674 h 434513"/>
              <a:gd name="connsiteX0" fmla="*/ 0 w 1499109"/>
              <a:gd name="connsiteY0" fmla="*/ 0 h 621842"/>
              <a:gd name="connsiteX1" fmla="*/ 1499109 w 1499109"/>
              <a:gd name="connsiteY1" fmla="*/ 610113 h 621842"/>
              <a:gd name="connsiteX0" fmla="*/ 0 w 1499109"/>
              <a:gd name="connsiteY0" fmla="*/ 0 h 610113"/>
              <a:gd name="connsiteX1" fmla="*/ 1499109 w 1499109"/>
              <a:gd name="connsiteY1" fmla="*/ 610113 h 61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9109" h="610113">
                <a:moveTo>
                  <a:pt x="0" y="0"/>
                </a:moveTo>
                <a:cubicBezTo>
                  <a:pt x="-22" y="454495"/>
                  <a:pt x="789519" y="453145"/>
                  <a:pt x="1499109" y="610113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kern="0">
              <a:solidFill>
                <a:sysClr val="windowText" lastClr="000000"/>
              </a:solidFill>
              <a:latin typeface="Calibri"/>
              <a:ea typeface="+mn-ea"/>
            </a:endParaRPr>
          </a:p>
        </p:txBody>
      </p:sp>
      <p:sp>
        <p:nvSpPr>
          <p:cNvPr id="82" name="Freeform 81"/>
          <p:cNvSpPr/>
          <p:nvPr/>
        </p:nvSpPr>
        <p:spPr>
          <a:xfrm flipH="1">
            <a:off x="3962399" y="3859732"/>
            <a:ext cx="652318" cy="712268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21343 w 1621296"/>
              <a:gd name="connsiteY0" fmla="*/ 0 h 102536"/>
              <a:gd name="connsiteX1" fmla="*/ 1621296 w 1621296"/>
              <a:gd name="connsiteY1" fmla="*/ 51555 h 102536"/>
              <a:gd name="connsiteX0" fmla="*/ 25670 w 1320340"/>
              <a:gd name="connsiteY0" fmla="*/ 0 h 414411"/>
              <a:gd name="connsiteX1" fmla="*/ 1320340 w 1320340"/>
              <a:gd name="connsiteY1" fmla="*/ 405674 h 414411"/>
              <a:gd name="connsiteX0" fmla="*/ 86890 w 1381560"/>
              <a:gd name="connsiteY0" fmla="*/ 0 h 427555"/>
              <a:gd name="connsiteX1" fmla="*/ 1381560 w 1381560"/>
              <a:gd name="connsiteY1" fmla="*/ 405674 h 427555"/>
              <a:gd name="connsiteX0" fmla="*/ 1 w 1294671"/>
              <a:gd name="connsiteY0" fmla="*/ 0 h 434513"/>
              <a:gd name="connsiteX1" fmla="*/ 1294671 w 1294671"/>
              <a:gd name="connsiteY1" fmla="*/ 405674 h 434513"/>
              <a:gd name="connsiteX0" fmla="*/ 0 w 1499109"/>
              <a:gd name="connsiteY0" fmla="*/ 0 h 621842"/>
              <a:gd name="connsiteX1" fmla="*/ 1499109 w 1499109"/>
              <a:gd name="connsiteY1" fmla="*/ 610113 h 621842"/>
              <a:gd name="connsiteX0" fmla="*/ 0 w 1499109"/>
              <a:gd name="connsiteY0" fmla="*/ 0 h 610113"/>
              <a:gd name="connsiteX1" fmla="*/ 1499109 w 1499109"/>
              <a:gd name="connsiteY1" fmla="*/ 610113 h 61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9109" h="610113">
                <a:moveTo>
                  <a:pt x="0" y="0"/>
                </a:moveTo>
                <a:cubicBezTo>
                  <a:pt x="-22" y="454495"/>
                  <a:pt x="757276" y="418383"/>
                  <a:pt x="1499109" y="610113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kern="0">
              <a:solidFill>
                <a:sysClr val="windowText" lastClr="000000"/>
              </a:solidFill>
              <a:latin typeface="Calibri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 rot="21215475">
            <a:off x="277445" y="5470876"/>
            <a:ext cx="2509382" cy="1015663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r>
              <a:rPr lang="en-US" dirty="0"/>
              <a:t>Karma </a:t>
            </a:r>
          </a:p>
          <a:p>
            <a:r>
              <a:rPr lang="en-US" dirty="0"/>
              <a:t>supports multiple integration regimes</a:t>
            </a:r>
          </a:p>
        </p:txBody>
      </p:sp>
      <p:pic>
        <p:nvPicPr>
          <p:cNvPr id="84" name="Picture 83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724400"/>
            <a:ext cx="1592785" cy="1992331"/>
          </a:xfrm>
          <a:prstGeom prst="rect">
            <a:avLst/>
          </a:prstGeom>
        </p:spPr>
      </p:pic>
      <p:pic>
        <p:nvPicPr>
          <p:cNvPr id="85" name="Picture 84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648200"/>
            <a:ext cx="1309365" cy="207568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447834" y="3602685"/>
            <a:ext cx="19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1F497D"/>
                </a:solidFill>
                <a:latin typeface="Trebuchet MS"/>
                <a:cs typeface="Trebuchet MS"/>
              </a:rPr>
              <a:t>Source Mappings</a:t>
            </a:r>
          </a:p>
        </p:txBody>
      </p:sp>
    </p:spTree>
    <p:extLst>
      <p:ext uri="{BB962C8B-B14F-4D97-AF65-F5344CB8AC3E}">
        <p14:creationId xmlns:p14="http://schemas.microsoft.com/office/powerpoint/2010/main" val="662535222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80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Secret Sauce: Karma Understands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4027902" y="2313442"/>
            <a:ext cx="1764538" cy="15103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C0504D"/>
            </a:solidFill>
            <a:prstDash val="solid"/>
          </a:ln>
          <a:effectLst>
            <a:outerShdw blurRad="50800" dist="25400" algn="bl" rotWithShape="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119" y="2726459"/>
            <a:ext cx="16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Domain Model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18136" y="4267357"/>
            <a:ext cx="186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1F497D"/>
                </a:solidFill>
                <a:latin typeface="Trebuchet MS"/>
                <a:cs typeface="Trebuchet MS"/>
              </a:rPr>
              <a:t>Source Mappings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27902" y="3440736"/>
            <a:ext cx="1764538" cy="1053533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Karma</a:t>
            </a:r>
          </a:p>
        </p:txBody>
      </p:sp>
      <p:pic>
        <p:nvPicPr>
          <p:cNvPr id="64" name="Picture 63" descr="user-green.pdf"/>
          <p:cNvPicPr>
            <a:picLocks noChangeAspect="1"/>
          </p:cNvPicPr>
          <p:nvPr/>
        </p:nvPicPr>
        <p:blipFill>
          <a:blip r:embed="rId2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30" y="2019433"/>
            <a:ext cx="611048" cy="7852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5" name="Freeform 64"/>
          <p:cNvSpPr/>
          <p:nvPr/>
        </p:nvSpPr>
        <p:spPr>
          <a:xfrm>
            <a:off x="2282674" y="3368945"/>
            <a:ext cx="1606099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16379" y="3805478"/>
            <a:ext cx="1479994" cy="425891"/>
            <a:chOff x="2342155" y="1737130"/>
            <a:chExt cx="1479994" cy="425891"/>
          </a:xfrm>
        </p:grpSpPr>
        <p:sp>
          <p:nvSpPr>
            <p:cNvPr id="67" name="Rounded Rectangle 66"/>
            <p:cNvSpPr/>
            <p:nvPr/>
          </p:nvSpPr>
          <p:spPr>
            <a:xfrm>
              <a:off x="2342155" y="1737130"/>
              <a:ext cx="1479994" cy="425891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458524" y="1797971"/>
              <a:ext cx="1247256" cy="319419"/>
              <a:chOff x="2483174" y="1797971"/>
              <a:chExt cx="1247256" cy="319419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483174" y="1805574"/>
                <a:ext cx="311814" cy="311814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794988" y="1805576"/>
                <a:ext cx="311814" cy="311814"/>
              </a:xfrm>
              <a:prstGeom prst="ellipse">
                <a:avLst/>
              </a:prstGeom>
              <a:solidFill>
                <a:srgbClr val="8064A2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106802" y="1797971"/>
                <a:ext cx="311814" cy="311814"/>
              </a:xfrm>
              <a:prstGeom prst="ellipse">
                <a:avLst/>
              </a:prstGeom>
              <a:solidFill>
                <a:srgbClr val="1F497D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18616" y="1797971"/>
                <a:ext cx="311814" cy="311814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98324" y="3095791"/>
            <a:ext cx="1479994" cy="431244"/>
            <a:chOff x="4063953" y="2206415"/>
            <a:chExt cx="1479994" cy="431244"/>
          </a:xfrm>
        </p:grpSpPr>
        <p:sp>
          <p:nvSpPr>
            <p:cNvPr id="74" name="Rounded Rectangle 73"/>
            <p:cNvSpPr/>
            <p:nvPr/>
          </p:nvSpPr>
          <p:spPr>
            <a:xfrm>
              <a:off x="4063953" y="2206415"/>
              <a:ext cx="1479994" cy="431244"/>
            </a:xfrm>
            <a:prstGeom prst="roundRect">
              <a:avLst/>
            </a:prstGeom>
            <a:solidFill>
              <a:srgbClr val="F79646">
                <a:tint val="55000"/>
              </a:srgbClr>
            </a:solidFill>
            <a:ln w="12700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181036" y="2274167"/>
              <a:ext cx="1245829" cy="295740"/>
              <a:chOff x="4871492" y="1569892"/>
              <a:chExt cx="2024916" cy="41030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6147923" y="1759136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711148" y="167900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248461" y="1854863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71492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191921" y="1611374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838456" y="1862869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776828" y="1820785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663585" y="1569892"/>
                <a:ext cx="119580" cy="117327"/>
              </a:xfrm>
              <a:prstGeom prst="ellips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6465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/>
              <p:cNvCxnSpPr>
                <a:stCxn id="77" idx="4"/>
                <a:endCxn id="76" idx="0"/>
              </p:cNvCxnSpPr>
              <p:nvPr/>
            </p:nvCxnSpPr>
            <p:spPr>
              <a:xfrm flipV="1">
                <a:off x="5770938" y="1759136"/>
                <a:ext cx="436775" cy="37200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85" name="Straight Connector 84"/>
              <p:cNvCxnSpPr>
                <a:stCxn id="77" idx="4"/>
                <a:endCxn id="78" idx="0"/>
              </p:cNvCxnSpPr>
              <p:nvPr/>
            </p:nvCxnSpPr>
            <p:spPr>
              <a:xfrm flipH="1">
                <a:off x="5308251" y="1796336"/>
                <a:ext cx="462687" cy="5852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86" name="Straight Connector 85"/>
              <p:cNvCxnSpPr>
                <a:stCxn id="78" idx="4"/>
                <a:endCxn id="79" idx="0"/>
              </p:cNvCxnSpPr>
              <p:nvPr/>
            </p:nvCxnSpPr>
            <p:spPr>
              <a:xfrm flipH="1" flipV="1">
                <a:off x="4931282" y="1820785"/>
                <a:ext cx="376969" cy="151405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87" name="Straight Connector 86"/>
              <p:cNvCxnSpPr>
                <a:stCxn id="77" idx="3"/>
                <a:endCxn id="80" idx="7"/>
              </p:cNvCxnSpPr>
              <p:nvPr/>
            </p:nvCxnSpPr>
            <p:spPr>
              <a:xfrm flipH="1" flipV="1">
                <a:off x="5293989" y="1628556"/>
                <a:ext cx="434671" cy="15059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88" name="Straight Connector 87"/>
              <p:cNvCxnSpPr>
                <a:stCxn id="76" idx="3"/>
                <a:endCxn id="81" idx="0"/>
              </p:cNvCxnSpPr>
              <p:nvPr/>
            </p:nvCxnSpPr>
            <p:spPr>
              <a:xfrm flipH="1">
                <a:off x="5898246" y="1859281"/>
                <a:ext cx="267189" cy="358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89" name="Straight Connector 88"/>
              <p:cNvCxnSpPr>
                <a:stCxn id="76" idx="4"/>
                <a:endCxn id="82" idx="0"/>
              </p:cNvCxnSpPr>
              <p:nvPr/>
            </p:nvCxnSpPr>
            <p:spPr>
              <a:xfrm flipV="1">
                <a:off x="6207713" y="1820785"/>
                <a:ext cx="628905" cy="55678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6218888" y="1627744"/>
                <a:ext cx="504487" cy="126657"/>
              </a:xfrm>
              <a:prstGeom prst="line">
                <a:avLst/>
              </a:prstGeom>
              <a:solidFill>
                <a:srgbClr val="C0504D"/>
              </a:solidFill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</p:cxnSp>
        </p:grp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24" y="4137542"/>
            <a:ext cx="1479994" cy="106977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287845" y="3948264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87845" y="4697427"/>
            <a:ext cx="1852342" cy="620398"/>
          </a:xfrm>
          <a:prstGeom prst="rect">
            <a:avLst/>
          </a:prstGeom>
          <a:solidFill>
            <a:sysClr val="window" lastClr="FFFFFF">
              <a:alpha val="93000"/>
            </a:sys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4" name="Freeform 93"/>
          <p:cNvSpPr/>
          <p:nvPr/>
        </p:nvSpPr>
        <p:spPr>
          <a:xfrm flipV="1">
            <a:off x="2282674" y="4181809"/>
            <a:ext cx="1606099" cy="45488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0873" y="4709320"/>
            <a:ext cx="16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Samples of Source Data</a:t>
            </a:r>
          </a:p>
        </p:txBody>
      </p:sp>
      <p:sp>
        <p:nvSpPr>
          <p:cNvPr id="96" name="Freeform 95"/>
          <p:cNvSpPr/>
          <p:nvPr/>
        </p:nvSpPr>
        <p:spPr>
          <a:xfrm>
            <a:off x="5960479" y="4022592"/>
            <a:ext cx="938333" cy="573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854903"/>
              <a:gd name="connsiteY0" fmla="*/ 20964 h 20964"/>
              <a:gd name="connsiteX1" fmla="*/ 854903 w 854903"/>
              <a:gd name="connsiteY1" fmla="*/ 0 h 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903" h="20964">
                <a:moveTo>
                  <a:pt x="0" y="20964"/>
                </a:moveTo>
                <a:cubicBezTo>
                  <a:pt x="312351" y="8484"/>
                  <a:pt x="373719" y="5098"/>
                  <a:pt x="854903" y="0"/>
                </a:cubicBezTo>
              </a:path>
            </a:pathLst>
          </a:custGeom>
          <a:noFill/>
          <a:ln w="38100" cap="flat" cmpd="sng" algn="ctr">
            <a:solidFill>
              <a:srgbClr val="C0504D"/>
            </a:solidFill>
            <a:prstDash val="solid"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90800" y="5334000"/>
            <a:ext cx="4658329" cy="707886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rPr>
              <a:t>Karma semi-automatically builds a semantic model of your data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4395042" y="2533908"/>
            <a:ext cx="1075954" cy="729598"/>
            <a:chOff x="1445968" y="4134390"/>
            <a:chExt cx="1220060" cy="873704"/>
          </a:xfrm>
          <a:solidFill>
            <a:srgbClr val="D99694"/>
          </a:solidFill>
        </p:grpSpPr>
        <p:sp>
          <p:nvSpPr>
            <p:cNvPr id="99" name="Oval 98"/>
            <p:cNvSpPr/>
            <p:nvPr/>
          </p:nvSpPr>
          <p:spPr>
            <a:xfrm>
              <a:off x="2269675" y="4458656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1927779" y="4134390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1581157" y="4458656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1445968" y="4863988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698155" y="4863988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2035502" y="4863988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2269675" y="4863988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521922" y="4863988"/>
              <a:ext cx="144106" cy="144106"/>
            </a:xfrm>
            <a:prstGeom prst="ellips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7" name="Straight Connector 106"/>
            <p:cNvCxnSpPr>
              <a:stCxn id="100" idx="4"/>
              <a:endCxn id="99" idx="0"/>
            </p:cNvCxnSpPr>
            <p:nvPr/>
          </p:nvCxnSpPr>
          <p:spPr>
            <a:xfrm>
              <a:off x="1999832" y="4278496"/>
              <a:ext cx="341896" cy="180160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08" name="Straight Connector 107"/>
            <p:cNvCxnSpPr>
              <a:stCxn id="100" idx="4"/>
              <a:endCxn id="101" idx="0"/>
            </p:cNvCxnSpPr>
            <p:nvPr/>
          </p:nvCxnSpPr>
          <p:spPr>
            <a:xfrm flipH="1">
              <a:off x="1653210" y="4278496"/>
              <a:ext cx="346622" cy="180160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09" name="Straight Connector 108"/>
            <p:cNvCxnSpPr>
              <a:stCxn id="101" idx="4"/>
              <a:endCxn id="102" idx="0"/>
            </p:cNvCxnSpPr>
            <p:nvPr/>
          </p:nvCxnSpPr>
          <p:spPr>
            <a:xfrm flipH="1">
              <a:off x="1518021" y="4602762"/>
              <a:ext cx="135189" cy="261226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10" name="Straight Connector 109"/>
            <p:cNvCxnSpPr>
              <a:stCxn id="101" idx="4"/>
              <a:endCxn id="103" idx="0"/>
            </p:cNvCxnSpPr>
            <p:nvPr/>
          </p:nvCxnSpPr>
          <p:spPr>
            <a:xfrm>
              <a:off x="1653210" y="4602762"/>
              <a:ext cx="116998" cy="261226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11" name="Straight Connector 110"/>
            <p:cNvCxnSpPr>
              <a:stCxn id="99" idx="4"/>
              <a:endCxn id="104" idx="0"/>
            </p:cNvCxnSpPr>
            <p:nvPr/>
          </p:nvCxnSpPr>
          <p:spPr>
            <a:xfrm flipH="1">
              <a:off x="2107555" y="4602762"/>
              <a:ext cx="234173" cy="261226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12" name="Straight Connector 111"/>
            <p:cNvCxnSpPr>
              <a:stCxn id="99" idx="4"/>
              <a:endCxn id="105" idx="0"/>
            </p:cNvCxnSpPr>
            <p:nvPr/>
          </p:nvCxnSpPr>
          <p:spPr>
            <a:xfrm>
              <a:off x="2341728" y="4602762"/>
              <a:ext cx="0" cy="261226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  <p:cxnSp>
          <p:nvCxnSpPr>
            <p:cNvPr id="113" name="Straight Connector 112"/>
            <p:cNvCxnSpPr>
              <a:stCxn id="99" idx="4"/>
              <a:endCxn id="106" idx="0"/>
            </p:cNvCxnSpPr>
            <p:nvPr/>
          </p:nvCxnSpPr>
          <p:spPr>
            <a:xfrm>
              <a:off x="2341728" y="4602762"/>
              <a:ext cx="252247" cy="261226"/>
            </a:xfrm>
            <a:prstGeom prst="line">
              <a:avLst/>
            </a:prstGeom>
            <a:grpFill/>
            <a:ln w="12700" cap="flat" cmpd="sng" algn="ctr">
              <a:solidFill>
                <a:srgbClr val="984807"/>
              </a:solidFill>
              <a:prstDash val="solid"/>
            </a:ln>
            <a:effectLst/>
          </p:spPr>
        </p:cxnSp>
      </p:grpSp>
      <p:sp>
        <p:nvSpPr>
          <p:cNvPr id="114" name="TextBox 113"/>
          <p:cNvSpPr txBox="1"/>
          <p:nvPr/>
        </p:nvSpPr>
        <p:spPr>
          <a:xfrm>
            <a:off x="3945659" y="1563469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Semantic Model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rebuchet MS"/>
                <a:cs typeface="Trebuchet MS"/>
              </a:rPr>
              <a:t>of the Data</a:t>
            </a:r>
          </a:p>
        </p:txBody>
      </p:sp>
    </p:spTree>
    <p:extLst>
      <p:ext uri="{BB962C8B-B14F-4D97-AF65-F5344CB8AC3E}">
        <p14:creationId xmlns:p14="http://schemas.microsoft.com/office/powerpoint/2010/main" val="526766459"/>
      </p:ext>
    </p:extLst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Semantic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28601" y="2148840"/>
            <a:ext cx="1066800" cy="304800"/>
          </a:xfrm>
          <a:prstGeom prst="roundRect">
            <a:avLst>
              <a:gd name="adj" fmla="val 1133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11628F"/>
                </a:solidFill>
                <a:latin typeface="Trebuchet MS"/>
                <a:cs typeface="Trebuchet MS"/>
              </a:rPr>
              <a:t>Source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11628F"/>
              </a:solidFill>
              <a:effectLst/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5903520"/>
            <a:ext cx="1613965" cy="613507"/>
            <a:chOff x="7620000" y="4132080"/>
            <a:chExt cx="1868454" cy="680422"/>
          </a:xfrm>
        </p:grpSpPr>
        <p:cxnSp>
          <p:nvCxnSpPr>
            <p:cNvPr id="7" name="Straight Arrow Connector 6"/>
            <p:cNvCxnSpPr/>
            <p:nvPr/>
          </p:nvCxnSpPr>
          <p:spPr bwMode="auto">
            <a:xfrm>
              <a:off x="7620000" y="42672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7620000" y="47244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38100" cap="flat" cmpd="dbl" algn="ctr">
              <a:solidFill>
                <a:srgbClr val="C3002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7620000" y="44958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rgbClr val="008000"/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8092920" y="4132080"/>
              <a:ext cx="1395534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object property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8440" y="4344960"/>
              <a:ext cx="1232227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08000"/>
                  </a:solidFill>
                  <a:latin typeface="+mn-lt"/>
                </a:rPr>
                <a:t>data property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8440" y="4573560"/>
              <a:ext cx="1074241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err="1">
                  <a:solidFill>
                    <a:srgbClr val="C30026"/>
                  </a:solidFill>
                  <a:latin typeface="+mn-lt"/>
                </a:rPr>
                <a:t>subClassOf</a:t>
              </a:r>
              <a:endParaRPr lang="en-US" sz="1400" dirty="0">
                <a:solidFill>
                  <a:srgbClr val="C30026"/>
                </a:solidFill>
                <a:latin typeface="+mn-lt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152400" y="5751120"/>
            <a:ext cx="1447800" cy="533400"/>
          </a:xfrm>
          <a:prstGeom prst="roundRect">
            <a:avLst>
              <a:gd name="adj" fmla="val 1133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11628F"/>
                </a:solidFill>
                <a:latin typeface="Trebuchet MS"/>
                <a:cs typeface="Trebuchet MS"/>
              </a:rPr>
              <a:t>Domain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11628F"/>
                </a:solidFill>
                <a:latin typeface="Trebuchet MS"/>
                <a:cs typeface="Trebuchet MS"/>
              </a:rPr>
              <a:t>Model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11628F"/>
              </a:solidFill>
              <a:effectLst/>
              <a:latin typeface="Trebuchet MS"/>
              <a:cs typeface="Trebuchet M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5538" y="3541320"/>
            <a:ext cx="6459262" cy="3088080"/>
            <a:chOff x="1409547" y="2355120"/>
            <a:chExt cx="6459262" cy="3088080"/>
          </a:xfrm>
        </p:grpSpPr>
        <p:grpSp>
          <p:nvGrpSpPr>
            <p:cNvPr id="15" name="Group 14"/>
            <p:cNvGrpSpPr/>
            <p:nvPr/>
          </p:nvGrpSpPr>
          <p:grpSpPr>
            <a:xfrm>
              <a:off x="1409547" y="2355120"/>
              <a:ext cx="5971653" cy="3088080"/>
              <a:chOff x="1409547" y="2355120"/>
              <a:chExt cx="5971653" cy="308808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409547" y="2355120"/>
                <a:ext cx="5971653" cy="3088080"/>
                <a:chOff x="685800" y="3236520"/>
                <a:chExt cx="6200253" cy="3164280"/>
              </a:xfrm>
            </p:grpSpPr>
            <p:sp>
              <p:nvSpPr>
                <p:cNvPr id="20" name="Oval 19"/>
                <p:cNvSpPr/>
                <p:nvPr/>
              </p:nvSpPr>
              <p:spPr bwMode="auto">
                <a:xfrm>
                  <a:off x="1295400" y="3962400"/>
                  <a:ext cx="1014340" cy="381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Person</a:t>
                  </a: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1752600" y="5486400"/>
                  <a:ext cx="1690567" cy="381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Organization</a:t>
                  </a: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>
                  <a:off x="4997835" y="3733800"/>
                  <a:ext cx="838924" cy="36195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Place</a:t>
                  </a: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5791200" y="4868160"/>
                  <a:ext cx="743849" cy="381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State</a:t>
                  </a:r>
                </a:p>
              </p:txBody>
            </p:sp>
            <p:cxnSp>
              <p:nvCxnSpPr>
                <p:cNvPr id="24" name="Curved Connector 23"/>
                <p:cNvCxnSpPr>
                  <a:stCxn id="20" idx="4"/>
                  <a:endCxn id="21" idx="1"/>
                </p:cNvCxnSpPr>
                <p:nvPr/>
              </p:nvCxnSpPr>
              <p:spPr bwMode="auto">
                <a:xfrm rot="16200000" flipH="1">
                  <a:off x="1301976" y="4843994"/>
                  <a:ext cx="1198796" cy="197608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25" name="Curved Connector 24"/>
                <p:cNvCxnSpPr>
                  <a:stCxn id="20" idx="7"/>
                  <a:endCxn id="22" idx="1"/>
                </p:cNvCxnSpPr>
                <p:nvPr/>
              </p:nvCxnSpPr>
              <p:spPr bwMode="auto">
                <a:xfrm rot="5400000" flipH="1" flipV="1">
                  <a:off x="3525247" y="2422752"/>
                  <a:ext cx="231390" cy="2959500"/>
                </a:xfrm>
                <a:prstGeom prst="curvedConnector3">
                  <a:avLst>
                    <a:gd name="adj1" fmla="val 22414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26" name="Curved Connector 25"/>
                <p:cNvCxnSpPr>
                  <a:stCxn id="42" idx="6"/>
                  <a:endCxn id="23" idx="2"/>
                </p:cNvCxnSpPr>
                <p:nvPr/>
              </p:nvCxnSpPr>
              <p:spPr bwMode="auto">
                <a:xfrm flipV="1">
                  <a:off x="5333999" y="5058660"/>
                  <a:ext cx="457201" cy="8640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27" name="Curved Connector 26"/>
                <p:cNvCxnSpPr>
                  <a:stCxn id="20" idx="1"/>
                </p:cNvCxnSpPr>
                <p:nvPr/>
              </p:nvCxnSpPr>
              <p:spPr bwMode="auto">
                <a:xfrm rot="16200000" flipV="1">
                  <a:off x="960775" y="3535023"/>
                  <a:ext cx="284396" cy="681949"/>
                </a:xfrm>
                <a:prstGeom prst="curvedConnector2">
                  <a:avLst/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28" name="Curved Connector 27"/>
                <p:cNvCxnSpPr>
                  <a:stCxn id="20" idx="3"/>
                </p:cNvCxnSpPr>
                <p:nvPr/>
              </p:nvCxnSpPr>
              <p:spPr bwMode="auto">
                <a:xfrm rot="5400000">
                  <a:off x="884575" y="4088830"/>
                  <a:ext cx="360598" cy="758147"/>
                </a:xfrm>
                <a:prstGeom prst="curvedConnector2">
                  <a:avLst/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29" name="Curved Connector 28"/>
                <p:cNvCxnSpPr>
                  <a:stCxn id="43" idx="7"/>
                </p:cNvCxnSpPr>
                <p:nvPr/>
              </p:nvCxnSpPr>
              <p:spPr bwMode="auto">
                <a:xfrm rot="5400000" flipH="1" flipV="1">
                  <a:off x="4346863" y="4193884"/>
                  <a:ext cx="979549" cy="797098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30" name="Curved Connector 29"/>
                <p:cNvCxnSpPr>
                  <a:stCxn id="23" idx="0"/>
                  <a:endCxn id="22" idx="4"/>
                </p:cNvCxnSpPr>
                <p:nvPr/>
              </p:nvCxnSpPr>
              <p:spPr bwMode="auto">
                <a:xfrm rot="16200000" flipV="1">
                  <a:off x="5404008" y="4109042"/>
                  <a:ext cx="772410" cy="745827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38100" cap="flat" cmpd="dbl" algn="ctr">
                  <a:solidFill>
                    <a:srgbClr val="C3002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31" name="Curved Connector 30"/>
                <p:cNvCxnSpPr>
                  <a:stCxn id="43" idx="2"/>
                  <a:endCxn id="20" idx="6"/>
                </p:cNvCxnSpPr>
                <p:nvPr/>
              </p:nvCxnSpPr>
              <p:spPr bwMode="auto">
                <a:xfrm rot="10800000">
                  <a:off x="2309740" y="4152901"/>
                  <a:ext cx="1347860" cy="1057275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914400" y="4648200"/>
                  <a:ext cx="5622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name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14400" y="3429000"/>
                  <a:ext cx="847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birthdate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368520" y="3236520"/>
                  <a:ext cx="63075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bornIn</a:t>
                  </a:r>
                  <a:endPara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066800" y="5029200"/>
                  <a:ext cx="89254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worksFor</a:t>
                  </a:r>
                  <a:endPara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334000" y="5112480"/>
                  <a:ext cx="49379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state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362200" y="6096000"/>
                  <a:ext cx="5622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name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295400" y="5791200"/>
                  <a:ext cx="61953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phone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184590" y="3946497"/>
                  <a:ext cx="5622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name</a:t>
                  </a:r>
                </a:p>
              </p:txBody>
            </p:sp>
            <p:cxnSp>
              <p:nvCxnSpPr>
                <p:cNvPr id="40" name="Curved Connector 39"/>
                <p:cNvCxnSpPr>
                  <a:stCxn id="20" idx="7"/>
                  <a:endCxn id="22" idx="2"/>
                </p:cNvCxnSpPr>
                <p:nvPr/>
              </p:nvCxnSpPr>
              <p:spPr bwMode="auto">
                <a:xfrm rot="5400000" flipH="1" flipV="1">
                  <a:off x="3527803" y="2548166"/>
                  <a:ext cx="103422" cy="2836642"/>
                </a:xfrm>
                <a:prstGeom prst="curvedConnector2">
                  <a:avLst/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3429000" y="3669360"/>
                  <a:ext cx="63055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livesIn</a:t>
                  </a:r>
                  <a:endPara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4724400" y="4876800"/>
                  <a:ext cx="609599" cy="381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City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3657600" y="5029200"/>
                  <a:ext cx="914400" cy="36195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+mj-lt"/>
                    </a:rPr>
                    <a:t>Event</a:t>
                  </a:r>
                </a:p>
              </p:txBody>
            </p:sp>
            <p:cxnSp>
              <p:nvCxnSpPr>
                <p:cNvPr id="44" name="Curved Connector 43"/>
                <p:cNvCxnSpPr>
                  <a:stCxn id="21" idx="0"/>
                  <a:endCxn id="20" idx="5"/>
                </p:cNvCxnSpPr>
                <p:nvPr/>
              </p:nvCxnSpPr>
              <p:spPr bwMode="auto">
                <a:xfrm rot="16200000" flipV="1">
                  <a:off x="1780141" y="4668656"/>
                  <a:ext cx="1198796" cy="436691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2286000" y="4572000"/>
                  <a:ext cx="37978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ceo</a:t>
                  </a:r>
                  <a:endPara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0667" y="4397793"/>
                  <a:ext cx="756189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location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924970" y="4258818"/>
                  <a:ext cx="90436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organizer</a:t>
                  </a:r>
                </a:p>
              </p:txBody>
            </p:sp>
            <p:cxnSp>
              <p:nvCxnSpPr>
                <p:cNvPr id="48" name="Curved Connector 47"/>
                <p:cNvCxnSpPr>
                  <a:stCxn id="42" idx="0"/>
                  <a:endCxn id="22" idx="4"/>
                </p:cNvCxnSpPr>
                <p:nvPr/>
              </p:nvCxnSpPr>
              <p:spPr bwMode="auto">
                <a:xfrm rot="5400000" flipH="1" flipV="1">
                  <a:off x="4832724" y="4292227"/>
                  <a:ext cx="781050" cy="388098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38100" cap="flat" cmpd="dbl" algn="ctr">
                  <a:solidFill>
                    <a:srgbClr val="C3002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49" name="Curved Connector 48"/>
                <p:cNvCxnSpPr>
                  <a:stCxn id="21" idx="4"/>
                </p:cNvCxnSpPr>
                <p:nvPr/>
              </p:nvCxnSpPr>
              <p:spPr bwMode="auto">
                <a:xfrm rot="5400000">
                  <a:off x="2137142" y="5940058"/>
                  <a:ext cx="533400" cy="388084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50" name="Curved Connector 49"/>
                <p:cNvCxnSpPr/>
                <p:nvPr/>
              </p:nvCxnSpPr>
              <p:spPr bwMode="auto">
                <a:xfrm>
                  <a:off x="5789008" y="4024580"/>
                  <a:ext cx="1028519" cy="234239"/>
                </a:xfrm>
                <a:prstGeom prst="curvedConnector3">
                  <a:avLst>
                    <a:gd name="adj1" fmla="val 36667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51" name="Curved Connector 50"/>
                <p:cNvCxnSpPr>
                  <a:stCxn id="22" idx="0"/>
                  <a:endCxn id="22" idx="7"/>
                </p:cNvCxnSpPr>
                <p:nvPr/>
              </p:nvCxnSpPr>
              <p:spPr bwMode="auto">
                <a:xfrm rot="16200000" flipH="1">
                  <a:off x="5539096" y="3612002"/>
                  <a:ext cx="53006" cy="296604"/>
                </a:xfrm>
                <a:prstGeom prst="curvedConnector3">
                  <a:avLst>
                    <a:gd name="adj1" fmla="val -44191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52" name="TextBox 51"/>
                <p:cNvSpPr txBox="1"/>
                <p:nvPr/>
              </p:nvSpPr>
              <p:spPr>
                <a:xfrm>
                  <a:off x="5224800" y="3258979"/>
                  <a:ext cx="67634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nearby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996960" y="5814000"/>
                  <a:ext cx="88142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rgbClr val="008000"/>
                      </a:solidFill>
                      <a:latin typeface="+mn-lt"/>
                    </a:rPr>
                    <a:t>startDate</a:t>
                  </a:r>
                  <a:endParaRPr lang="en-US" sz="1600" i="1" dirty="0">
                    <a:solidFill>
                      <a:srgbClr val="008000"/>
                    </a:solidFill>
                    <a:latin typeface="+mn-lt"/>
                  </a:endParaRPr>
                </a:p>
              </p:txBody>
            </p:sp>
            <p:cxnSp>
              <p:nvCxnSpPr>
                <p:cNvPr id="54" name="Curved Connector 53"/>
                <p:cNvCxnSpPr>
                  <a:stCxn id="43" idx="4"/>
                </p:cNvCxnSpPr>
                <p:nvPr/>
              </p:nvCxnSpPr>
              <p:spPr bwMode="auto">
                <a:xfrm rot="5400000">
                  <a:off x="3609975" y="5743575"/>
                  <a:ext cx="857250" cy="152400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55" name="TextBox 54"/>
                <p:cNvSpPr txBox="1"/>
                <p:nvPr/>
              </p:nvSpPr>
              <p:spPr>
                <a:xfrm rot="1972558">
                  <a:off x="4496588" y="5538120"/>
                  <a:ext cx="8247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rgbClr val="008000"/>
                      </a:solidFill>
                      <a:latin typeface="+mn-lt"/>
                    </a:rPr>
                    <a:t>endDate</a:t>
                  </a:r>
                  <a:endParaRPr lang="en-US" sz="1600" i="1" dirty="0">
                    <a:solidFill>
                      <a:srgbClr val="008000"/>
                    </a:solidFill>
                    <a:latin typeface="+mn-lt"/>
                  </a:endParaRPr>
                </a:p>
              </p:txBody>
            </p:sp>
            <p:cxnSp>
              <p:nvCxnSpPr>
                <p:cNvPr id="56" name="Curved Connector 55"/>
                <p:cNvCxnSpPr>
                  <a:stCxn id="43" idx="5"/>
                </p:cNvCxnSpPr>
                <p:nvPr/>
              </p:nvCxnSpPr>
              <p:spPr bwMode="auto">
                <a:xfrm rot="16200000" flipH="1">
                  <a:off x="4583316" y="5192916"/>
                  <a:ext cx="681658" cy="972113"/>
                </a:xfrm>
                <a:prstGeom prst="curvedConnector2">
                  <a:avLst/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57" name="Curved Connector 56"/>
                <p:cNvCxnSpPr/>
                <p:nvPr/>
              </p:nvCxnSpPr>
              <p:spPr bwMode="auto">
                <a:xfrm rot="5400000">
                  <a:off x="3276600" y="5410200"/>
                  <a:ext cx="685800" cy="685800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3515400" y="5436120"/>
                  <a:ext cx="36826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008000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59" name="Curved Connector 58"/>
                <p:cNvCxnSpPr>
                  <a:stCxn id="22" idx="7"/>
                  <a:endCxn id="22" idx="6"/>
                </p:cNvCxnSpPr>
                <p:nvPr/>
              </p:nvCxnSpPr>
              <p:spPr bwMode="auto">
                <a:xfrm rot="16200000" flipH="1">
                  <a:off x="5711345" y="3789362"/>
                  <a:ext cx="127969" cy="122858"/>
                </a:xfrm>
                <a:prstGeom prst="curvedConnector4">
                  <a:avLst>
                    <a:gd name="adj1" fmla="val -224467"/>
                    <a:gd name="adj2" fmla="val 293192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sp>
              <p:nvSpPr>
                <p:cNvPr id="60" name="TextBox 59"/>
                <p:cNvSpPr txBox="1"/>
                <p:nvPr/>
              </p:nvSpPr>
              <p:spPr>
                <a:xfrm>
                  <a:off x="6096000" y="3581400"/>
                  <a:ext cx="79005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isPartOf</a:t>
                  </a:r>
                  <a:endPara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endParaRPr>
                </a:p>
              </p:txBody>
            </p:sp>
            <p:cxnSp>
              <p:nvCxnSpPr>
                <p:cNvPr id="61" name="Curved Connector 60"/>
                <p:cNvCxnSpPr>
                  <a:stCxn id="21" idx="3"/>
                </p:cNvCxnSpPr>
                <p:nvPr/>
              </p:nvCxnSpPr>
              <p:spPr bwMode="auto">
                <a:xfrm rot="5400000">
                  <a:off x="1505591" y="5830013"/>
                  <a:ext cx="512996" cy="476178"/>
                </a:xfrm>
                <a:prstGeom prst="curved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25400" cap="flat" cmpd="sng" algn="ctr">
                  <a:solidFill>
                    <a:srgbClr val="008000"/>
                  </a:solidFill>
                  <a:prstDash val="sysDash"/>
                  <a:round/>
                  <a:headEnd type="none" w="med" len="med"/>
                  <a:tailEnd type="stealth" w="lg" len="lg"/>
                </a:ln>
                <a:effectLst/>
              </p:spPr>
            </p:cxnSp>
          </p:grpSp>
          <p:cxnSp>
            <p:nvCxnSpPr>
              <p:cNvPr id="19" name="Curved Connector 18"/>
              <p:cNvCxnSpPr>
                <a:stCxn id="21" idx="7"/>
                <a:endCxn id="22" idx="3"/>
              </p:cNvCxnSpPr>
              <p:nvPr/>
            </p:nvCxnSpPr>
            <p:spPr bwMode="auto">
              <a:xfrm rot="5400000" flipH="1" flipV="1">
                <a:off x="4022193" y="2946538"/>
                <a:ext cx="1463344" cy="1854126"/>
              </a:xfrm>
              <a:prstGeom prst="curvedConnector3">
                <a:avLst>
                  <a:gd name="adj1" fmla="val 72911"/>
                </a:avLst>
              </a:prstGeom>
              <a:solidFill>
                <a:srgbClr val="00B8FF"/>
              </a:solidFill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  <p:cxnSp>
          <p:nvCxnSpPr>
            <p:cNvPr id="16" name="Curved Connector 15"/>
            <p:cNvCxnSpPr/>
            <p:nvPr/>
          </p:nvCxnSpPr>
          <p:spPr bwMode="auto">
            <a:xfrm>
              <a:off x="6172202" y="3200402"/>
              <a:ext cx="1295398" cy="609598"/>
            </a:xfrm>
            <a:prstGeom prst="curvedConnector3">
              <a:avLst>
                <a:gd name="adj1" fmla="val 39020"/>
              </a:avLst>
            </a:prstGeom>
            <a:solidFill>
              <a:srgbClr val="00B8FF"/>
            </a:solidFill>
            <a:ln w="25400" cap="flat" cmpd="sng" algn="ctr">
              <a:solidFill>
                <a:srgbClr val="008000"/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6781800" y="3411379"/>
              <a:ext cx="10870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i="1" dirty="0" err="1">
                  <a:solidFill>
                    <a:srgbClr val="008000"/>
                  </a:solidFill>
                  <a:latin typeface="+mn-lt"/>
                </a:rPr>
                <a:t>postalCode</a:t>
              </a:r>
              <a:endParaRPr lang="en-US" sz="1600" i="1" dirty="0">
                <a:solidFill>
                  <a:srgbClr val="008000"/>
                </a:solidFill>
                <a:latin typeface="+mn-lt"/>
              </a:endParaRPr>
            </a:p>
          </p:txBody>
        </p:sp>
      </p:grpSp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1295401" y="2225040"/>
          <a:ext cx="64007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30907" y="1290935"/>
            <a:ext cx="885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1628F"/>
                </a:solidFill>
                <a:latin typeface="Trebuchet MS"/>
                <a:cs typeface="Trebuchet MS"/>
              </a:rPr>
              <a:t>Describe sources using classes &amp; relationships in an ontology</a:t>
            </a:r>
            <a:endParaRPr lang="en-US" b="1" u="sng" dirty="0">
              <a:solidFill>
                <a:srgbClr val="11628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6283479"/>
      </p:ext>
    </p:extLst>
  </p:cSld>
  <p:clrMapOvr>
    <a:masterClrMapping/>
  </p:clrMapOvr>
  <p:transition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Types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838200" y="2362200"/>
            <a:ext cx="1143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Person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172200" y="2362200"/>
            <a:ext cx="1905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Organization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8100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City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0292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State</a:t>
            </a:r>
          </a:p>
        </p:txBody>
      </p:sp>
      <p:cxnSp>
        <p:nvCxnSpPr>
          <p:cNvPr id="28" name="Curved Connector 27"/>
          <p:cNvCxnSpPr>
            <a:stCxn id="5" idx="4"/>
            <a:endCxn id="15" idx="0"/>
          </p:cNvCxnSpPr>
          <p:nvPr/>
        </p:nvCxnSpPr>
        <p:spPr bwMode="auto">
          <a:xfrm rot="16200000" flipH="1">
            <a:off x="1181100" y="3200400"/>
            <a:ext cx="1143000" cy="6858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Curved Connector 30"/>
          <p:cNvCxnSpPr>
            <a:stCxn id="25" idx="4"/>
            <a:endCxn id="29" idx="0"/>
          </p:cNvCxnSpPr>
          <p:nvPr/>
        </p:nvCxnSpPr>
        <p:spPr bwMode="auto">
          <a:xfrm rot="16200000" flipH="1">
            <a:off x="2584710" y="3244590"/>
            <a:ext cx="1143000" cy="5974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Curved Connector 33"/>
          <p:cNvCxnSpPr>
            <a:stCxn id="11" idx="4"/>
            <a:endCxn id="30" idx="0"/>
          </p:cNvCxnSpPr>
          <p:nvPr/>
        </p:nvCxnSpPr>
        <p:spPr bwMode="auto">
          <a:xfrm rot="16200000" flipH="1">
            <a:off x="3867150" y="3333750"/>
            <a:ext cx="1143000" cy="4191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Curved Connector 37"/>
          <p:cNvCxnSpPr>
            <a:stCxn id="12" idx="4"/>
            <a:endCxn id="32" idx="0"/>
          </p:cNvCxnSpPr>
          <p:nvPr/>
        </p:nvCxnSpPr>
        <p:spPr bwMode="auto">
          <a:xfrm rot="16200000" flipH="1">
            <a:off x="4965960" y="3454140"/>
            <a:ext cx="1143000" cy="1783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Curved Connector 40"/>
          <p:cNvCxnSpPr>
            <a:stCxn id="10" idx="4"/>
            <a:endCxn id="33" idx="0"/>
          </p:cNvCxnSpPr>
          <p:nvPr/>
        </p:nvCxnSpPr>
        <p:spPr bwMode="auto">
          <a:xfrm rot="5400000">
            <a:off x="6362700" y="3352800"/>
            <a:ext cx="1143000" cy="3810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1654176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09687" y="3152001"/>
            <a:ext cx="9527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birthdate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626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1628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397376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2286000" y="2362200"/>
            <a:ext cx="1143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Person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066800" y="4130040"/>
          <a:ext cx="64007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295400" y="4114800"/>
            <a:ext cx="6172200" cy="276999"/>
            <a:chOff x="1295400" y="4114800"/>
            <a:chExt cx="6172200" cy="276999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1295400" y="4114800"/>
              <a:ext cx="16002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2921520" y="4114800"/>
              <a:ext cx="1066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4038600" y="4114800"/>
              <a:ext cx="12192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5283720" y="4114800"/>
              <a:ext cx="685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6019800" y="4114800"/>
              <a:ext cx="1447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239273"/>
      </p:ext>
    </p:extLst>
  </p:cSld>
  <p:clrMapOvr>
    <a:masterClrMapping/>
  </p:clrMapOvr>
  <p:transition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638800" y="2362200"/>
            <a:ext cx="1905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Organization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004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City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4958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State</a:t>
            </a:r>
          </a:p>
        </p:txBody>
      </p:sp>
      <p:cxnSp>
        <p:nvCxnSpPr>
          <p:cNvPr id="28" name="Curved Connector 27"/>
          <p:cNvCxnSpPr>
            <a:stCxn id="25" idx="4"/>
            <a:endCxn id="15" idx="0"/>
          </p:cNvCxnSpPr>
          <p:nvPr/>
        </p:nvCxnSpPr>
        <p:spPr bwMode="auto">
          <a:xfrm rot="5400000">
            <a:off x="1428750" y="3371850"/>
            <a:ext cx="1143000" cy="3429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Curved Connector 30"/>
          <p:cNvCxnSpPr>
            <a:stCxn id="25" idx="4"/>
            <a:endCxn id="29" idx="0"/>
          </p:cNvCxnSpPr>
          <p:nvPr/>
        </p:nvCxnSpPr>
        <p:spPr bwMode="auto">
          <a:xfrm rot="16200000" flipH="1">
            <a:off x="2241810" y="2901690"/>
            <a:ext cx="1143000" cy="12832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Curved Connector 33"/>
          <p:cNvCxnSpPr>
            <a:stCxn id="11" idx="4"/>
            <a:endCxn id="30" idx="0"/>
          </p:cNvCxnSpPr>
          <p:nvPr/>
        </p:nvCxnSpPr>
        <p:spPr bwMode="auto">
          <a:xfrm rot="16200000" flipH="1">
            <a:off x="3562350" y="3028950"/>
            <a:ext cx="1143000" cy="10287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Curved Connector 37"/>
          <p:cNvCxnSpPr>
            <a:stCxn id="12" idx="4"/>
            <a:endCxn id="32" idx="0"/>
          </p:cNvCxnSpPr>
          <p:nvPr/>
        </p:nvCxnSpPr>
        <p:spPr bwMode="auto">
          <a:xfrm rot="16200000" flipH="1">
            <a:off x="4699260" y="3187440"/>
            <a:ext cx="1143000" cy="7117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Curved Connector 40"/>
          <p:cNvCxnSpPr>
            <a:stCxn id="10" idx="4"/>
            <a:endCxn id="33" idx="0"/>
          </p:cNvCxnSpPr>
          <p:nvPr/>
        </p:nvCxnSpPr>
        <p:spPr bwMode="auto">
          <a:xfrm rot="16200000" flipH="1">
            <a:off x="6096000" y="3467100"/>
            <a:ext cx="1143000" cy="1524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14478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14600" y="3152001"/>
            <a:ext cx="9527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birthdate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1816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056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624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1600200" y="2362200"/>
            <a:ext cx="1143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Person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066800" y="4130040"/>
          <a:ext cx="64007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295400" y="4114800"/>
            <a:ext cx="6172200" cy="276999"/>
            <a:chOff x="1295400" y="4114800"/>
            <a:chExt cx="6172200" cy="276999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1295400" y="4114800"/>
              <a:ext cx="1066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2921520" y="4114800"/>
              <a:ext cx="1066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4038600" y="4114800"/>
              <a:ext cx="12192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5283720" y="4114800"/>
              <a:ext cx="685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6019800" y="4114800"/>
              <a:ext cx="1447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</p:grpSp>
      <p:cxnSp>
        <p:nvCxnSpPr>
          <p:cNvPr id="26" name="Curved Connector 25"/>
          <p:cNvCxnSpPr>
            <a:stCxn id="25" idx="0"/>
            <a:endCxn id="10" idx="0"/>
          </p:cNvCxnSpPr>
          <p:nvPr/>
        </p:nvCxnSpPr>
        <p:spPr bwMode="auto">
          <a:xfrm rot="5400000" flipH="1" flipV="1">
            <a:off x="4381500" y="152400"/>
            <a:ext cx="12700" cy="4419600"/>
          </a:xfrm>
          <a:prstGeom prst="curvedConnector3">
            <a:avLst>
              <a:gd name="adj1" fmla="val 6222047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Curved Connector 26"/>
          <p:cNvCxnSpPr>
            <a:stCxn id="25" idx="7"/>
            <a:endCxn id="11" idx="0"/>
          </p:cNvCxnSpPr>
          <p:nvPr/>
        </p:nvCxnSpPr>
        <p:spPr bwMode="auto">
          <a:xfrm rot="5400000" flipH="1" flipV="1">
            <a:off x="3053019" y="1884993"/>
            <a:ext cx="89274" cy="1043688"/>
          </a:xfrm>
          <a:prstGeom prst="curvedConnector3">
            <a:avLst>
              <a:gd name="adj1" fmla="val 356066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5" name="Curved Connector 34"/>
          <p:cNvCxnSpPr>
            <a:stCxn id="11" idx="7"/>
            <a:endCxn id="12" idx="0"/>
          </p:cNvCxnSpPr>
          <p:nvPr/>
        </p:nvCxnSpPr>
        <p:spPr bwMode="auto">
          <a:xfrm rot="5400000" flipH="1" flipV="1">
            <a:off x="4370737" y="1907311"/>
            <a:ext cx="89274" cy="999052"/>
          </a:xfrm>
          <a:prstGeom prst="curvedConnector3">
            <a:avLst>
              <a:gd name="adj1" fmla="val 356066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19400" y="1828800"/>
            <a:ext cx="7089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 err="1">
                <a:solidFill>
                  <a:srgbClr val="C30026"/>
                </a:solidFill>
                <a:latin typeface="+mn-lt"/>
              </a:rPr>
              <a:t>bornIn</a:t>
            </a:r>
            <a:endParaRPr lang="en-US" sz="1800" i="1" dirty="0">
              <a:solidFill>
                <a:srgbClr val="C30026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6200" y="1247001"/>
            <a:ext cx="1003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 err="1">
                <a:solidFill>
                  <a:srgbClr val="C30026"/>
                </a:solidFill>
                <a:latin typeface="+mn-lt"/>
              </a:rPr>
              <a:t>worksFor</a:t>
            </a:r>
            <a:endParaRPr lang="en-US" sz="1800" i="1" dirty="0">
              <a:solidFill>
                <a:srgbClr val="C30026"/>
              </a:solidFill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1828800"/>
            <a:ext cx="5548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961078287"/>
      </p:ext>
    </p:extLst>
  </p:cSld>
  <p:clrMapOvr>
    <a:masterClrMapping/>
  </p:clrMapOvr>
  <p:transition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Model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638800" y="2362200"/>
            <a:ext cx="1905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Organization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004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City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495800" y="2362200"/>
            <a:ext cx="8382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State</a:t>
            </a:r>
          </a:p>
        </p:txBody>
      </p:sp>
      <p:cxnSp>
        <p:nvCxnSpPr>
          <p:cNvPr id="28" name="Curved Connector 27"/>
          <p:cNvCxnSpPr>
            <a:stCxn id="25" idx="4"/>
            <a:endCxn id="15" idx="0"/>
          </p:cNvCxnSpPr>
          <p:nvPr/>
        </p:nvCxnSpPr>
        <p:spPr bwMode="auto">
          <a:xfrm rot="5400000">
            <a:off x="1428750" y="3371850"/>
            <a:ext cx="1143000" cy="3429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Curved Connector 30"/>
          <p:cNvCxnSpPr>
            <a:stCxn id="25" idx="4"/>
            <a:endCxn id="29" idx="0"/>
          </p:cNvCxnSpPr>
          <p:nvPr/>
        </p:nvCxnSpPr>
        <p:spPr bwMode="auto">
          <a:xfrm rot="16200000" flipH="1">
            <a:off x="2241810" y="2901690"/>
            <a:ext cx="1143000" cy="12832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Curved Connector 33"/>
          <p:cNvCxnSpPr>
            <a:stCxn id="11" idx="4"/>
            <a:endCxn id="30" idx="0"/>
          </p:cNvCxnSpPr>
          <p:nvPr/>
        </p:nvCxnSpPr>
        <p:spPr bwMode="auto">
          <a:xfrm rot="16200000" flipH="1">
            <a:off x="3562350" y="3028950"/>
            <a:ext cx="1143000" cy="10287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Curved Connector 37"/>
          <p:cNvCxnSpPr>
            <a:stCxn id="12" idx="4"/>
            <a:endCxn id="32" idx="0"/>
          </p:cNvCxnSpPr>
          <p:nvPr/>
        </p:nvCxnSpPr>
        <p:spPr bwMode="auto">
          <a:xfrm rot="16200000" flipH="1">
            <a:off x="4699260" y="3187440"/>
            <a:ext cx="1143000" cy="7117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Curved Connector 40"/>
          <p:cNvCxnSpPr>
            <a:stCxn id="10" idx="4"/>
            <a:endCxn id="33" idx="0"/>
          </p:cNvCxnSpPr>
          <p:nvPr/>
        </p:nvCxnSpPr>
        <p:spPr bwMode="auto">
          <a:xfrm rot="16200000" flipH="1">
            <a:off x="6096000" y="3467100"/>
            <a:ext cx="1143000" cy="1524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14478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14600" y="3152001"/>
            <a:ext cx="9527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birthdate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1816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056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62400" y="3152001"/>
            <a:ext cx="6318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1600200" y="2362200"/>
            <a:ext cx="1143000" cy="609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Person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066800" y="4130040"/>
          <a:ext cx="64007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295400" y="4114800"/>
            <a:ext cx="6172200" cy="276999"/>
            <a:chOff x="1295400" y="4114800"/>
            <a:chExt cx="6172200" cy="276999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1295400" y="4114800"/>
              <a:ext cx="1066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2921520" y="4114800"/>
              <a:ext cx="1066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4038600" y="4114800"/>
              <a:ext cx="12192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5283720" y="4114800"/>
              <a:ext cx="685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6019800" y="4114800"/>
              <a:ext cx="14478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</p:grpSp>
      <p:cxnSp>
        <p:nvCxnSpPr>
          <p:cNvPr id="26" name="Curved Connector 25"/>
          <p:cNvCxnSpPr>
            <a:stCxn id="25" idx="0"/>
            <a:endCxn id="10" idx="0"/>
          </p:cNvCxnSpPr>
          <p:nvPr/>
        </p:nvCxnSpPr>
        <p:spPr bwMode="auto">
          <a:xfrm rot="5400000" flipH="1" flipV="1">
            <a:off x="4381500" y="152400"/>
            <a:ext cx="12700" cy="4419600"/>
          </a:xfrm>
          <a:prstGeom prst="curvedConnector3">
            <a:avLst>
              <a:gd name="adj1" fmla="val 6222047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Curved Connector 26"/>
          <p:cNvCxnSpPr>
            <a:stCxn id="25" idx="7"/>
            <a:endCxn id="11" idx="0"/>
          </p:cNvCxnSpPr>
          <p:nvPr/>
        </p:nvCxnSpPr>
        <p:spPr bwMode="auto">
          <a:xfrm rot="5400000" flipH="1" flipV="1">
            <a:off x="3053019" y="1884993"/>
            <a:ext cx="89274" cy="1043688"/>
          </a:xfrm>
          <a:prstGeom prst="curvedConnector3">
            <a:avLst>
              <a:gd name="adj1" fmla="val 356066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5" name="Curved Connector 34"/>
          <p:cNvCxnSpPr>
            <a:stCxn id="11" idx="7"/>
            <a:endCxn id="12" idx="0"/>
          </p:cNvCxnSpPr>
          <p:nvPr/>
        </p:nvCxnSpPr>
        <p:spPr bwMode="auto">
          <a:xfrm rot="5400000" flipH="1" flipV="1">
            <a:off x="4370737" y="1907311"/>
            <a:ext cx="89274" cy="999052"/>
          </a:xfrm>
          <a:prstGeom prst="curvedConnector3">
            <a:avLst>
              <a:gd name="adj1" fmla="val 356066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19400" y="1828800"/>
            <a:ext cx="7089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 err="1">
                <a:solidFill>
                  <a:srgbClr val="C30026"/>
                </a:solidFill>
                <a:latin typeface="+mn-lt"/>
              </a:rPr>
              <a:t>bornIn</a:t>
            </a:r>
            <a:endParaRPr lang="en-US" sz="1800" i="1" dirty="0">
              <a:solidFill>
                <a:srgbClr val="C30026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6200" y="1247001"/>
            <a:ext cx="1003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 err="1">
                <a:solidFill>
                  <a:srgbClr val="C30026"/>
                </a:solidFill>
                <a:latin typeface="+mn-lt"/>
              </a:rPr>
              <a:t>worksFor</a:t>
            </a:r>
            <a:endParaRPr lang="en-US" sz="1800" i="1" dirty="0">
              <a:solidFill>
                <a:srgbClr val="C30026"/>
              </a:solidFill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1828800"/>
            <a:ext cx="5548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i="1" dirty="0">
                <a:solidFill>
                  <a:srgbClr val="C30026"/>
                </a:solidFill>
                <a:latin typeface="+mn-lt"/>
              </a:rPr>
              <a:t>state</a:t>
            </a:r>
          </a:p>
        </p:txBody>
      </p:sp>
      <p:sp>
        <p:nvSpPr>
          <p:cNvPr id="40" name="Subtitle 5"/>
          <p:cNvSpPr txBox="1">
            <a:spLocks/>
          </p:cNvSpPr>
          <p:nvPr/>
        </p:nvSpPr>
        <p:spPr bwMode="auto">
          <a:xfrm>
            <a:off x="152400" y="5867400"/>
            <a:ext cx="89154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1pPr>
            <a:lvl2pPr marL="741363" indent="-284163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11628F"/>
                </a:solidFill>
              </a:rPr>
              <a:t>Key ingredient to automate </a:t>
            </a:r>
            <a:r>
              <a:rPr lang="en-US" sz="2400" u="sng" dirty="0">
                <a:solidFill>
                  <a:srgbClr val="11628F"/>
                </a:solidFill>
              </a:rPr>
              <a:t>source discovery</a:t>
            </a:r>
            <a:r>
              <a:rPr lang="en-US" sz="2400" dirty="0">
                <a:solidFill>
                  <a:srgbClr val="11628F"/>
                </a:solidFill>
              </a:rPr>
              <a:t>, </a:t>
            </a:r>
            <a:r>
              <a:rPr lang="en-US" sz="2400" u="sng" dirty="0">
                <a:solidFill>
                  <a:srgbClr val="11628F"/>
                </a:solidFill>
              </a:rPr>
              <a:t>data integration</a:t>
            </a:r>
            <a:r>
              <a:rPr lang="en-US" sz="2400" dirty="0">
                <a:solidFill>
                  <a:srgbClr val="11628F"/>
                </a:solidFill>
              </a:rPr>
              <a:t>, and </a:t>
            </a:r>
            <a:r>
              <a:rPr lang="en-US" sz="2400" u="sng" dirty="0">
                <a:solidFill>
                  <a:srgbClr val="11628F"/>
                </a:solidFill>
              </a:rPr>
              <a:t>publishing semantic data </a:t>
            </a:r>
            <a:r>
              <a:rPr lang="en-US" sz="2400" dirty="0">
                <a:solidFill>
                  <a:srgbClr val="11628F"/>
                </a:solidFill>
              </a:rPr>
              <a:t>(RDF triples)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2400" y="5253335"/>
            <a:ext cx="885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1628F"/>
                </a:solidFill>
                <a:latin typeface="Trebuchet MS"/>
                <a:cs typeface="Trebuchet MS"/>
              </a:rPr>
              <a:t>Semantic models will be formalized as Source Mappings</a:t>
            </a:r>
            <a:endParaRPr lang="en-US" b="1" u="sng" dirty="0">
              <a:solidFill>
                <a:srgbClr val="11628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3755453"/>
      </p:ext>
    </p:extLst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5" y="2588741"/>
            <a:ext cx="4141230" cy="2310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9135" y="3349594"/>
            <a:ext cx="25957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venir Next Condensed Demi Bold"/>
                <a:cs typeface="Avenir Next Condensed Demi Bold"/>
              </a:rPr>
              <a:t>Knowledge</a:t>
            </a:r>
          </a:p>
          <a:p>
            <a:r>
              <a:rPr lang="en-US" sz="4400" dirty="0">
                <a:latin typeface="Avenir Next Condensed Demi Bold"/>
                <a:cs typeface="Avenir Next Condensed Demi Bold"/>
              </a:rPr>
              <a:t>Graphs</a:t>
            </a:r>
            <a:endParaRPr lang="en-US" sz="2000" dirty="0">
              <a:latin typeface="Avenir Next Condensed Demi Bold"/>
              <a:cs typeface="Avenir Next Condensed Demi Bold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141784" y="3665838"/>
            <a:ext cx="700216" cy="74953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95" y="5350745"/>
            <a:ext cx="9011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Condensed Demi Bold"/>
                <a:cs typeface="Avenir Next Condensed Demi Bold"/>
              </a:rPr>
              <a:t>Karma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</a:t>
            </a:r>
            <a:r>
              <a:rPr lang="en-US" sz="3200" dirty="0">
                <a:latin typeface="Avenir Next Condensed Demi Bold"/>
                <a:cs typeface="Avenir Next Condensed Demi Bold"/>
              </a:rPr>
              <a:t>uses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semantic models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to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create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23535877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5" y="2588741"/>
            <a:ext cx="4141230" cy="2310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9135" y="3349594"/>
            <a:ext cx="25957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venir Next Condensed Demi Bold"/>
                <a:cs typeface="Avenir Next Condensed Demi Bold"/>
              </a:rPr>
              <a:t>Knowledge</a:t>
            </a:r>
          </a:p>
          <a:p>
            <a:r>
              <a:rPr lang="en-US" sz="4400" dirty="0">
                <a:latin typeface="Avenir Next Condensed Demi Bold"/>
                <a:cs typeface="Avenir Next Condensed Demi Bold"/>
              </a:rPr>
              <a:t>Graphs</a:t>
            </a:r>
            <a:endParaRPr lang="en-US" sz="2000" dirty="0">
              <a:latin typeface="Avenir Next Condensed Demi Bold"/>
              <a:cs typeface="Avenir Next Condensed Demi Bold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141784" y="3665838"/>
            <a:ext cx="700216" cy="74953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95" y="5350745"/>
            <a:ext cx="9011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Condensed Demi Bold"/>
                <a:cs typeface="Avenir Next Condensed Demi Bold"/>
              </a:rPr>
              <a:t>Karma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</a:t>
            </a:r>
            <a:r>
              <a:rPr lang="en-US" sz="3200" dirty="0">
                <a:latin typeface="Avenir Next Condensed Demi Bold"/>
                <a:cs typeface="Avenir Next Condensed Demi Bold"/>
              </a:rPr>
              <a:t>uses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semantic models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to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create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knowledge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5135" y="667260"/>
            <a:ext cx="7973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Condensed Demi Bold"/>
                <a:cs typeface="Avenir Next Condensed Demi Bold"/>
              </a:rPr>
              <a:t>Karma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semi-automatically builds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semantic models</a:t>
            </a:r>
          </a:p>
        </p:txBody>
      </p:sp>
    </p:spTree>
    <p:extLst>
      <p:ext uri="{BB962C8B-B14F-4D97-AF65-F5344CB8AC3E}">
        <p14:creationId xmlns:p14="http://schemas.microsoft.com/office/powerpoint/2010/main" val="10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9135" y="3349594"/>
            <a:ext cx="25957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venir Next Condensed Demi Bold"/>
                <a:cs typeface="Avenir Next Condensed Demi Bold"/>
              </a:rPr>
              <a:t>Knowledge</a:t>
            </a:r>
          </a:p>
          <a:p>
            <a:r>
              <a:rPr lang="en-US" sz="4400" dirty="0">
                <a:latin typeface="Avenir Next Condensed Demi Bold"/>
                <a:cs typeface="Avenir Next Condensed Demi Bold"/>
              </a:rPr>
              <a:t>Graphs</a:t>
            </a:r>
            <a:endParaRPr lang="en-US" sz="2000" dirty="0">
              <a:latin typeface="Avenir Next Condensed Demi Bold"/>
              <a:cs typeface="Avenir Next Condensed Demi Bold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141784" y="3665838"/>
            <a:ext cx="700216" cy="74953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95" y="5350745"/>
            <a:ext cx="9011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Condensed Demi Bold"/>
                <a:cs typeface="Avenir Next Condensed Demi Bold"/>
              </a:rPr>
              <a:t>Karma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</a:t>
            </a:r>
            <a:r>
              <a:rPr lang="en-US" sz="3200" dirty="0">
                <a:latin typeface="Avenir Next Condensed Demi Bold"/>
                <a:cs typeface="Avenir Next Condensed Demi Bold"/>
              </a:rPr>
              <a:t>uses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semantic models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to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create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knowledge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5135" y="667260"/>
            <a:ext cx="7973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Condensed Demi Bold"/>
                <a:cs typeface="Avenir Next Condensed Demi Bold"/>
              </a:rPr>
              <a:t>Karma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 semi-automatically builds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semantic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0" y="2534845"/>
            <a:ext cx="4716166" cy="268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697243" y="1252036"/>
            <a:ext cx="62194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… and provides a </a:t>
            </a:r>
            <a:r>
              <a:rPr lang="en-US" sz="3200" dirty="0">
                <a:solidFill>
                  <a:srgbClr val="FF0000"/>
                </a:solidFill>
                <a:latin typeface="Avenir Next Condensed Demi Bold"/>
                <a:cs typeface="Avenir Next Condensed Demi Bold"/>
              </a:rPr>
              <a:t>nice GUI </a:t>
            </a:r>
            <a:r>
              <a:rPr lang="en-US" sz="3200" dirty="0">
                <a:solidFill>
                  <a:srgbClr val="000000"/>
                </a:solidFill>
                <a:latin typeface="Avenir Next Condensed Demi Bold"/>
                <a:cs typeface="Avenir Next Condensed Demi Bold"/>
              </a:rPr>
              <a:t>to edit them</a:t>
            </a:r>
          </a:p>
        </p:txBody>
      </p:sp>
    </p:spTree>
    <p:extLst>
      <p:ext uri="{BB962C8B-B14F-4D97-AF65-F5344CB8AC3E}">
        <p14:creationId xmlns:p14="http://schemas.microsoft.com/office/powerpoint/2010/main" val="1679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CCAE567-4DFC-5C4C-AAB8-62A950D410B9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7593E6D-A417-D148-89ED-434D690C4D80}" type="slidenum">
              <a:rPr lang="en-US" sz="1400"/>
              <a:pPr/>
              <a:t>5</a:t>
            </a:fld>
            <a:endParaRPr lang="en-US" sz="140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Grammar Induction Approach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Pages automatically generated by scripts that encode results of db query into HTML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Script = grammar</a:t>
            </a:r>
          </a:p>
          <a:p>
            <a:pPr eaLnBrk="1" hangingPunct="1"/>
            <a:r>
              <a:rPr lang="en-US">
                <a:latin typeface="Tahoma" charset="0"/>
              </a:rPr>
              <a:t>Given a set of pages generated by the same script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Learn the grammar of the pages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Wrapper induction step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Use the grammar to parse the pages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Data extraction step</a:t>
            </a:r>
          </a:p>
        </p:txBody>
      </p:sp>
    </p:spTree>
    <p:extLst>
      <p:ext uri="{BB962C8B-B14F-4D97-AF65-F5344CB8AC3E}">
        <p14:creationId xmlns:p14="http://schemas.microsoft.com/office/powerpoint/2010/main" val="3573145733"/>
      </p:ext>
    </p:extLst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Semi-automatically Building </a:t>
            </a:r>
            <a:br>
              <a:rPr lang="en-US" dirty="0"/>
            </a:br>
            <a:r>
              <a:rPr lang="en-US" dirty="0"/>
              <a:t>Semantic Models in Karma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51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 </a:t>
            </a:r>
            <a:br>
              <a:rPr lang="en-US" dirty="0"/>
            </a:br>
            <a:r>
              <a:rPr lang="en-US" sz="2700" dirty="0"/>
              <a:t>[Knoblock et al, ESWC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3581399"/>
            <a:ext cx="2133600" cy="1295401"/>
            <a:chOff x="3082560" y="3801360"/>
            <a:chExt cx="2133600" cy="1295401"/>
          </a:xfrm>
        </p:grpSpPr>
        <p:sp>
          <p:nvSpPr>
            <p:cNvPr id="6" name="Oval 5"/>
            <p:cNvSpPr/>
            <p:nvPr/>
          </p:nvSpPr>
          <p:spPr>
            <a:xfrm>
              <a:off x="3082560" y="3801360"/>
              <a:ext cx="2133600" cy="12954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440" y="3956512"/>
              <a:ext cx="1534169" cy="76568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2800" y="4619303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Domain Ontology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71800" y="2743200"/>
            <a:ext cx="1600200" cy="1219200"/>
            <a:chOff x="3962400" y="2438400"/>
            <a:chExt cx="1600200" cy="12192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3962400" y="24384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38600" y="312420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Learn</a:t>
              </a:r>
            </a:p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Semantic Types</a:t>
              </a:r>
            </a:p>
          </p:txBody>
        </p:sp>
        <p:pic>
          <p:nvPicPr>
            <p:cNvPr id="12" name="Picture 11" descr="CRF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806" y="2514600"/>
              <a:ext cx="857794" cy="64048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162800" y="2744760"/>
            <a:ext cx="1600200" cy="1219200"/>
            <a:chOff x="5029200" y="4419600"/>
            <a:chExt cx="1600200" cy="1219200"/>
          </a:xfrm>
        </p:grpSpPr>
        <p:grpSp>
          <p:nvGrpSpPr>
            <p:cNvPr id="15" name="Group 14"/>
            <p:cNvGrpSpPr/>
            <p:nvPr/>
          </p:nvGrpSpPr>
          <p:grpSpPr>
            <a:xfrm>
              <a:off x="5029200" y="4419600"/>
              <a:ext cx="1600200" cy="1219200"/>
              <a:chOff x="3962400" y="2438400"/>
              <a:chExt cx="1600200" cy="1295400"/>
            </a:xfrm>
          </p:grpSpPr>
          <p:sp>
            <p:nvSpPr>
              <p:cNvPr id="17" name="Rounded Rectangle 16"/>
              <p:cNvSpPr/>
              <p:nvPr/>
            </p:nvSpPr>
            <p:spPr bwMode="auto">
              <a:xfrm>
                <a:off x="3962400" y="2438400"/>
                <a:ext cx="1600200" cy="1295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rgbClr val="46465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38600" y="3134380"/>
                <a:ext cx="1524000" cy="55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D10202"/>
                    </a:solidFill>
                    <a:latin typeface="Trebuchet MS"/>
                    <a:cs typeface="Trebuchet MS"/>
                  </a:rPr>
                  <a:t>Extract</a:t>
                </a:r>
              </a:p>
              <a:p>
                <a:pPr algn="ctr"/>
                <a:r>
                  <a:rPr lang="en-US" sz="1400" b="1" dirty="0">
                    <a:solidFill>
                      <a:srgbClr val="D10202"/>
                    </a:solidFill>
                    <a:latin typeface="Trebuchet MS"/>
                    <a:cs typeface="Trebuchet MS"/>
                  </a:rPr>
                  <a:t>Relationships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4029960" y="2504400"/>
                <a:ext cx="685800" cy="644160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effectLst/>
                    <a:latin typeface="+mj-lt"/>
                  </a:rPr>
                  <a:t>Steiner Tree</a:t>
                </a: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5791201" y="4419600"/>
              <a:ext cx="762000" cy="73741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600200"/>
            <a:ext cx="684464" cy="11146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600200"/>
            <a:ext cx="1248569" cy="112021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81000" y="2209801"/>
            <a:ext cx="2057400" cy="990599"/>
            <a:chOff x="3048000" y="3810000"/>
            <a:chExt cx="2057400" cy="990599"/>
          </a:xfrm>
        </p:grpSpPr>
        <p:sp>
          <p:nvSpPr>
            <p:cNvPr id="23" name="Oval 22"/>
            <p:cNvSpPr/>
            <p:nvPr/>
          </p:nvSpPr>
          <p:spPr>
            <a:xfrm>
              <a:off x="3048000" y="3810000"/>
              <a:ext cx="2057400" cy="9905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9000" y="4416622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Sample Data</a:t>
              </a:r>
            </a:p>
          </p:txBody>
        </p:sp>
      </p:grpSp>
      <p:cxnSp>
        <p:nvCxnSpPr>
          <p:cNvPr id="26" name="Elbow Connector 25"/>
          <p:cNvCxnSpPr>
            <a:endCxn id="33" idx="2"/>
          </p:cNvCxnSpPr>
          <p:nvPr/>
        </p:nvCxnSpPr>
        <p:spPr bwMode="auto">
          <a:xfrm flipV="1">
            <a:off x="2286000" y="3962400"/>
            <a:ext cx="3543300" cy="609600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Elbow Connector 26"/>
          <p:cNvCxnSpPr>
            <a:stCxn id="23" idx="5"/>
          </p:cNvCxnSpPr>
          <p:nvPr/>
        </p:nvCxnSpPr>
        <p:spPr bwMode="auto">
          <a:xfrm rot="16200000" flipH="1">
            <a:off x="2481915" y="2710515"/>
            <a:ext cx="145072" cy="834701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6" idx="7"/>
            <a:endCxn id="10" idx="1"/>
          </p:cNvCxnSpPr>
          <p:nvPr/>
        </p:nvCxnSpPr>
        <p:spPr bwMode="auto">
          <a:xfrm rot="5400000" flipH="1" flipV="1">
            <a:off x="2339718" y="3139024"/>
            <a:ext cx="418306" cy="845858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/>
          <p:cNvCxnSpPr>
            <a:stCxn id="10" idx="3"/>
            <a:endCxn id="33" idx="1"/>
          </p:cNvCxnSpPr>
          <p:nvPr/>
        </p:nvCxnSpPr>
        <p:spPr bwMode="auto">
          <a:xfrm>
            <a:off x="4572000" y="3352800"/>
            <a:ext cx="457200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Straight Arrow Connector 29"/>
          <p:cNvCxnSpPr>
            <a:stCxn id="33" idx="3"/>
            <a:endCxn id="17" idx="1"/>
          </p:cNvCxnSpPr>
          <p:nvPr/>
        </p:nvCxnSpPr>
        <p:spPr bwMode="auto">
          <a:xfrm>
            <a:off x="6629400" y="3352800"/>
            <a:ext cx="533400" cy="156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1" name="Picture 30" descr="sour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" y="2497320"/>
            <a:ext cx="1828800" cy="31886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970280" y="2743200"/>
            <a:ext cx="1752600" cy="1219200"/>
            <a:chOff x="3065280" y="4876800"/>
            <a:chExt cx="1752600" cy="12192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3124200" y="48768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65280" y="5788223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Construct a Graph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8"/>
            <a:srcRect l="4659" r="1847"/>
            <a:stretch/>
          </p:blipFill>
          <p:spPr>
            <a:xfrm>
              <a:off x="3239100" y="4914916"/>
              <a:ext cx="1410660" cy="893564"/>
            </a:xfrm>
            <a:prstGeom prst="roundRect">
              <a:avLst>
                <a:gd name="adj" fmla="val 3202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929125021"/>
      </p:ext>
    </p:extLst>
  </p:cSld>
  <p:clrMapOvr>
    <a:masterClrMapping/>
  </p:clrMapOvr>
  <p:transition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962400" y="1269480"/>
            <a:ext cx="1066800" cy="304800"/>
          </a:xfrm>
          <a:prstGeom prst="roundRect">
            <a:avLst>
              <a:gd name="adj" fmla="val 1133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C30026"/>
                </a:solidFill>
                <a:latin typeface="Trebuchet MS"/>
                <a:cs typeface="Trebuchet MS"/>
              </a:rPr>
              <a:t>Source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30026"/>
              </a:solidFill>
              <a:effectLst/>
              <a:latin typeface="Trebuchet MS"/>
              <a:cs typeface="Trebuchet MS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6400800" y="5105400"/>
            <a:ext cx="1613965" cy="613507"/>
            <a:chOff x="7620000" y="4132080"/>
            <a:chExt cx="1868454" cy="680422"/>
          </a:xfrm>
        </p:grpSpPr>
        <p:cxnSp>
          <p:nvCxnSpPr>
            <p:cNvPr id="249" name="Straight Arrow Connector 248"/>
            <p:cNvCxnSpPr/>
            <p:nvPr/>
          </p:nvCxnSpPr>
          <p:spPr bwMode="auto">
            <a:xfrm>
              <a:off x="7620000" y="42672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250" name="Straight Arrow Connector 249"/>
            <p:cNvCxnSpPr/>
            <p:nvPr/>
          </p:nvCxnSpPr>
          <p:spPr bwMode="auto">
            <a:xfrm>
              <a:off x="7620000" y="47244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38100" cap="flat" cmpd="dbl" algn="ctr">
              <a:solidFill>
                <a:srgbClr val="C3002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51" name="Straight Arrow Connector 250"/>
            <p:cNvCxnSpPr/>
            <p:nvPr/>
          </p:nvCxnSpPr>
          <p:spPr bwMode="auto">
            <a:xfrm>
              <a:off x="7620000" y="4495800"/>
              <a:ext cx="451103" cy="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rgbClr val="008000"/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252" name="TextBox 251"/>
            <p:cNvSpPr txBox="1"/>
            <p:nvPr/>
          </p:nvSpPr>
          <p:spPr>
            <a:xfrm>
              <a:off x="8092920" y="4132080"/>
              <a:ext cx="1395534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object property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8098440" y="4344960"/>
              <a:ext cx="1232227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08000"/>
                  </a:solidFill>
                  <a:latin typeface="+mn-lt"/>
                </a:rPr>
                <a:t>data property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8098440" y="4573560"/>
              <a:ext cx="1074241" cy="2389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err="1">
                  <a:solidFill>
                    <a:srgbClr val="C30026"/>
                  </a:solidFill>
                  <a:latin typeface="+mn-lt"/>
                </a:rPr>
                <a:t>subClassOf</a:t>
              </a:r>
              <a:endParaRPr lang="en-US" sz="1400" dirty="0">
                <a:solidFill>
                  <a:srgbClr val="C30026"/>
                </a:solidFill>
                <a:latin typeface="+mn-lt"/>
              </a:endParaRPr>
            </a:p>
          </p:txBody>
        </p:sp>
      </p:grpSp>
      <p:sp>
        <p:nvSpPr>
          <p:cNvPr id="256" name="Rounded Rectangle 255"/>
          <p:cNvSpPr/>
          <p:nvPr/>
        </p:nvSpPr>
        <p:spPr bwMode="auto">
          <a:xfrm>
            <a:off x="3276600" y="2743200"/>
            <a:ext cx="2362200" cy="304800"/>
          </a:xfrm>
          <a:prstGeom prst="roundRect">
            <a:avLst>
              <a:gd name="adj" fmla="val 1133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C30026"/>
                </a:solidFill>
                <a:latin typeface="Trebuchet MS"/>
                <a:cs typeface="Trebuchet MS"/>
              </a:rPr>
              <a:t>Domain Ontology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30026"/>
              </a:solidFill>
              <a:effectLst/>
              <a:latin typeface="Trebuchet MS"/>
              <a:cs typeface="Trebuchet MS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1295401" y="1676400"/>
          <a:ext cx="64007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 descr="ont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00400"/>
            <a:ext cx="5638800" cy="2814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6019800"/>
            <a:ext cx="8382000" cy="400110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Find a semantic model for the source (map the source to the ontology)</a:t>
            </a:r>
          </a:p>
        </p:txBody>
      </p:sp>
    </p:spTree>
    <p:extLst>
      <p:ext uri="{BB962C8B-B14F-4D97-AF65-F5344CB8AC3E}">
        <p14:creationId xmlns:p14="http://schemas.microsoft.com/office/powerpoint/2010/main" val="96125541"/>
      </p:ext>
    </p:extLst>
  </p:cSld>
  <p:clrMapOvr>
    <a:masterClrMapping/>
  </p:clrMapOvr>
  <p:transition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Semantic Types</a:t>
            </a:r>
            <a:br>
              <a:rPr lang="en-US" dirty="0"/>
            </a:br>
            <a:r>
              <a:rPr lang="en-US" sz="2400" dirty="0"/>
              <a:t>[Krishnamurthy et al., ESWC 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2" b="49124"/>
          <a:stretch/>
        </p:blipFill>
        <p:spPr>
          <a:xfrm>
            <a:off x="1439334" y="3203642"/>
            <a:ext cx="1792111" cy="289367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857721" y="1938947"/>
            <a:ext cx="1064539" cy="503467"/>
          </a:xfrm>
          <a:prstGeom prst="roundRect">
            <a:avLst>
              <a:gd name="adj" fmla="val 34445"/>
            </a:avLst>
          </a:prstGeom>
          <a:solidFill>
            <a:srgbClr val="FFFFFF"/>
          </a:solidFill>
          <a:ln>
            <a:solidFill>
              <a:srgbClr val="EB66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class?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92003" y="2449470"/>
            <a:ext cx="0" cy="754172"/>
          </a:xfrm>
          <a:prstGeom prst="line">
            <a:avLst/>
          </a:prstGeom>
          <a:ln>
            <a:solidFill>
              <a:srgbClr val="EB6615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14611" y="2677672"/>
            <a:ext cx="115478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property ?</a:t>
            </a:r>
          </a:p>
        </p:txBody>
      </p:sp>
    </p:spTree>
    <p:extLst>
      <p:ext uri="{BB962C8B-B14F-4D97-AF65-F5344CB8AC3E}">
        <p14:creationId xmlns:p14="http://schemas.microsoft.com/office/powerpoint/2010/main" val="674265043"/>
      </p:ext>
    </p:extLst>
  </p:cSld>
  <p:clrMapOvr>
    <a:masterClrMapping/>
  </p:clrMapOvr>
  <p:transition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Semantic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2" b="49124"/>
          <a:stretch/>
        </p:blipFill>
        <p:spPr>
          <a:xfrm>
            <a:off x="1439334" y="3203642"/>
            <a:ext cx="1792111" cy="289367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914400" y="1938947"/>
            <a:ext cx="3048000" cy="503467"/>
          </a:xfrm>
          <a:prstGeom prst="roundRect">
            <a:avLst>
              <a:gd name="adj" fmla="val 34445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Trebuchet MS"/>
                <a:cs typeface="Trebuchet MS"/>
              </a:rPr>
              <a:t>CulturalHeritageObject</a:t>
            </a:r>
            <a:endParaRPr lang="en-US" sz="2000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392003" y="2449470"/>
            <a:ext cx="0" cy="754172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3699" y="2677672"/>
            <a:ext cx="75661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extent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2895600"/>
            <a:ext cx="2895600" cy="461665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1- User specifies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3576935"/>
            <a:ext cx="2895600" cy="461665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2- System learns</a:t>
            </a:r>
          </a:p>
        </p:txBody>
      </p:sp>
    </p:spTree>
    <p:extLst>
      <p:ext uri="{BB962C8B-B14F-4D97-AF65-F5344CB8AC3E}">
        <p14:creationId xmlns:p14="http://schemas.microsoft.com/office/powerpoint/2010/main" val="101372482"/>
      </p:ext>
    </p:extLst>
  </p:cSld>
  <p:clrMapOvr>
    <a:masterClrMapping/>
  </p:clrMapOvr>
  <p:transition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14400" y="1938947"/>
            <a:ext cx="3048000" cy="503467"/>
          </a:xfrm>
          <a:prstGeom prst="roundRect">
            <a:avLst>
              <a:gd name="adj" fmla="val 34445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Trebuchet MS"/>
                <a:cs typeface="Trebuchet MS"/>
              </a:rPr>
              <a:t>CulturalHeritageObject</a:t>
            </a:r>
            <a:endParaRPr lang="en-US" sz="2000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Semantic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2" b="49124"/>
          <a:stretch/>
        </p:blipFill>
        <p:spPr>
          <a:xfrm>
            <a:off x="1439334" y="3203642"/>
            <a:ext cx="1792111" cy="2893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6" r="80822"/>
          <a:stretch/>
        </p:blipFill>
        <p:spPr>
          <a:xfrm>
            <a:off x="4938889" y="3253477"/>
            <a:ext cx="1792111" cy="27940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392003" y="2449470"/>
            <a:ext cx="0" cy="754172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3699" y="2677672"/>
            <a:ext cx="75661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extent</a:t>
            </a:r>
          </a:p>
        </p:txBody>
      </p:sp>
    </p:spTree>
    <p:extLst>
      <p:ext uri="{BB962C8B-B14F-4D97-AF65-F5344CB8AC3E}">
        <p14:creationId xmlns:p14="http://schemas.microsoft.com/office/powerpoint/2010/main" val="812772903"/>
      </p:ext>
    </p:extLst>
  </p:cSld>
  <p:clrMapOvr>
    <a:masterClrMapping/>
  </p:clrMapOvr>
  <p:transition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914400" y="1938947"/>
            <a:ext cx="3048000" cy="503467"/>
          </a:xfrm>
          <a:prstGeom prst="roundRect">
            <a:avLst>
              <a:gd name="adj" fmla="val 34445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Trebuchet MS"/>
                <a:cs typeface="Trebuchet MS"/>
              </a:rPr>
              <a:t>CulturalHeritageObject</a:t>
            </a:r>
            <a:endParaRPr lang="en-US" sz="2000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19600" y="1934933"/>
            <a:ext cx="3048000" cy="503467"/>
          </a:xfrm>
          <a:prstGeom prst="roundRect">
            <a:avLst>
              <a:gd name="adj" fmla="val 34445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Trebuchet MS"/>
                <a:cs typeface="Trebuchet MS"/>
              </a:rPr>
              <a:t>CulturalHeritageObject</a:t>
            </a:r>
            <a:endParaRPr lang="en-US" sz="2000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943600" y="2449945"/>
            <a:ext cx="0" cy="754172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Semantic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2" b="49124"/>
          <a:stretch/>
        </p:blipFill>
        <p:spPr>
          <a:xfrm>
            <a:off x="1439334" y="3203642"/>
            <a:ext cx="1792111" cy="2893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6" r="80822"/>
          <a:stretch/>
        </p:blipFill>
        <p:spPr>
          <a:xfrm>
            <a:off x="4938889" y="3253477"/>
            <a:ext cx="1792111" cy="27940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392003" y="2449470"/>
            <a:ext cx="0" cy="754172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13699" y="2677672"/>
            <a:ext cx="75661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extent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63548" y="2675568"/>
            <a:ext cx="75661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dirty="0">
                <a:solidFill>
                  <a:srgbClr val="EB6615"/>
                </a:solidFill>
                <a:latin typeface="Trebuchet MS"/>
                <a:cs typeface="Trebuchet MS"/>
              </a:rPr>
              <a:t>extent</a:t>
            </a:r>
          </a:p>
        </p:txBody>
      </p:sp>
    </p:spTree>
    <p:extLst>
      <p:ext uri="{BB962C8B-B14F-4D97-AF65-F5344CB8AC3E}">
        <p14:creationId xmlns:p14="http://schemas.microsoft.com/office/powerpoint/2010/main" val="130702154"/>
      </p:ext>
    </p:extLst>
  </p:cSld>
  <p:clrMapOvr>
    <a:masterClrMapping/>
  </p:clrMapOvr>
  <p:transition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1628F"/>
                </a:solidFill>
              </a:rPr>
              <a:t>Learn from a small number of examples</a:t>
            </a:r>
          </a:p>
          <a:p>
            <a:r>
              <a:rPr lang="en-US" dirty="0">
                <a:solidFill>
                  <a:srgbClr val="11628F"/>
                </a:solidFill>
              </a:rPr>
              <a:t>Work on both textual and numeric values</a:t>
            </a:r>
          </a:p>
          <a:p>
            <a:r>
              <a:rPr lang="en-US" dirty="0"/>
              <a:t>Learn quickly and highly scalable to large number of semantic types</a:t>
            </a:r>
            <a:endParaRPr lang="en-US" dirty="0">
              <a:solidFill>
                <a:srgbClr val="11628F"/>
              </a:solidFill>
            </a:endParaRPr>
          </a:p>
          <a:p>
            <a:pPr lvl="1"/>
            <a:endParaRPr lang="en-US" dirty="0">
              <a:solidFill>
                <a:srgbClr val="11628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15044"/>
      </p:ext>
    </p:extLst>
  </p:cSld>
  <p:clrMapOvr>
    <a:masterClrMapping/>
  </p:clrMapOvr>
  <p:transition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Textual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600200"/>
            <a:ext cx="5930899" cy="5029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B6615"/>
                </a:solidFill>
              </a:rPr>
              <a:t>Document</a:t>
            </a:r>
            <a:r>
              <a:rPr lang="en-US" sz="2800" dirty="0"/>
              <a:t>: each column of data</a:t>
            </a:r>
          </a:p>
          <a:p>
            <a:r>
              <a:rPr lang="en-US" sz="2800" dirty="0">
                <a:solidFill>
                  <a:srgbClr val="EB6615"/>
                </a:solidFill>
              </a:rPr>
              <a:t>Label</a:t>
            </a:r>
            <a:r>
              <a:rPr lang="en-US" sz="2800" dirty="0"/>
              <a:t>: each semantic type</a:t>
            </a:r>
          </a:p>
          <a:p>
            <a:r>
              <a:rPr lang="en-US" sz="2800" dirty="0"/>
              <a:t>Use </a:t>
            </a:r>
            <a:r>
              <a:rPr lang="en-US" sz="2800" dirty="0">
                <a:solidFill>
                  <a:srgbClr val="EB6615"/>
                </a:solidFill>
              </a:rPr>
              <a:t>Apache </a:t>
            </a:r>
            <a:r>
              <a:rPr lang="en-US" sz="2800" dirty="0" err="1">
                <a:solidFill>
                  <a:srgbClr val="EB6615"/>
                </a:solidFill>
              </a:rPr>
              <a:t>Lucene</a:t>
            </a:r>
            <a:r>
              <a:rPr lang="en-US" sz="2800" dirty="0"/>
              <a:t> to index the labeled documents</a:t>
            </a:r>
          </a:p>
          <a:p>
            <a:r>
              <a:rPr lang="en-US" sz="2800" dirty="0"/>
              <a:t>Compute </a:t>
            </a:r>
            <a:r>
              <a:rPr lang="en-US" sz="2800" dirty="0">
                <a:solidFill>
                  <a:schemeClr val="accent4"/>
                </a:solidFill>
              </a:rPr>
              <a:t>TF/IDF vectors</a:t>
            </a:r>
            <a:r>
              <a:rPr lang="en-US" sz="2800" dirty="0"/>
              <a:t> for documents</a:t>
            </a:r>
          </a:p>
          <a:p>
            <a:r>
              <a:rPr lang="en-US" sz="2800" dirty="0"/>
              <a:t>Compare documents using </a:t>
            </a:r>
            <a:r>
              <a:rPr lang="en-US" sz="2800" dirty="0">
                <a:solidFill>
                  <a:srgbClr val="EB6615"/>
                </a:solidFill>
              </a:rPr>
              <a:t>Cosine Similarity</a:t>
            </a:r>
            <a:r>
              <a:rPr lang="en-US" sz="2800" dirty="0"/>
              <a:t> between TF/IDF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2" b="49124"/>
          <a:stretch/>
        </p:blipFill>
        <p:spPr>
          <a:xfrm>
            <a:off x="6324600" y="1600200"/>
            <a:ext cx="2396963" cy="38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0362"/>
      </p:ext>
    </p:extLst>
  </p:cSld>
  <p:clrMapOvr>
    <a:masterClrMapping/>
  </p:clrMapOvr>
  <p:transition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Textual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46444" cy="54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021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56E884F-251B-7F49-AFB6-48C201EB796A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1729CD2-66AF-F440-A4FE-4937E01940A1}" type="slidenum">
              <a:rPr lang="en-US" sz="1400"/>
              <a:pPr/>
              <a:t>6</a:t>
            </a:fld>
            <a:endParaRPr lang="en-US" sz="140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Tahoma" charset="0"/>
              </a:rPr>
              <a:t>RoadRunner</a:t>
            </a:r>
            <a:r>
              <a:rPr lang="en-US" dirty="0">
                <a:latin typeface="Tahoma" charset="0"/>
              </a:rPr>
              <a:t> </a:t>
            </a:r>
            <a:br>
              <a:rPr lang="en-US" dirty="0">
                <a:latin typeface="Tahoma" charset="0"/>
              </a:rPr>
            </a:br>
            <a:r>
              <a:rPr lang="en-US" dirty="0">
                <a:latin typeface="Tahoma" charset="0"/>
              </a:rPr>
              <a:t>[</a:t>
            </a:r>
            <a:r>
              <a:rPr lang="en-US" sz="3200" dirty="0" err="1">
                <a:latin typeface="Tahoma" charset="0"/>
              </a:rPr>
              <a:t>Crescenzi</a:t>
            </a:r>
            <a:r>
              <a:rPr lang="en-US" sz="3200" dirty="0">
                <a:latin typeface="Tahoma" charset="0"/>
              </a:rPr>
              <a:t>, Mecca, &amp; </a:t>
            </a:r>
            <a:r>
              <a:rPr lang="en-US" sz="3200" dirty="0" err="1">
                <a:latin typeface="Tahoma" charset="0"/>
              </a:rPr>
              <a:t>Merialdo</a:t>
            </a:r>
            <a:r>
              <a:rPr lang="en-US" sz="3200" dirty="0">
                <a:latin typeface="Tahoma" charset="0"/>
              </a:rPr>
              <a:t>] </a:t>
            </a:r>
            <a:r>
              <a:rPr lang="en-US" dirty="0">
                <a:latin typeface="Tahoma" charset="0"/>
              </a:rPr>
              <a:t>	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Automatically generates a wrapper from large  web pages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Pages of the same </a:t>
            </a:r>
            <a:r>
              <a:rPr lang="en-US" i="1">
                <a:latin typeface="Tahoma" charset="0"/>
                <a:ea typeface="ＭＳ Ｐゴシック" charset="0"/>
              </a:rPr>
              <a:t>class</a:t>
            </a:r>
            <a:r>
              <a:rPr lang="en-US">
                <a:latin typeface="Tahoma" charset="0"/>
                <a:ea typeface="ＭＳ Ｐゴシック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No dynamic content from javascript, ajax, etc</a:t>
            </a:r>
            <a:endParaRPr lang="en-US" sz="2800">
              <a:latin typeface="Tahoma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Infers source schema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Supports nested structures and 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ea typeface="ＭＳ Ｐゴシック" charset="0"/>
              </a:rPr>
              <a:t>Extracts data from pages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Efficient approach to large, complex pages with regular structure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393480"/>
      </p:ext>
    </p:extLst>
  </p:cSld>
  <p:clrMapOvr>
    <a:masterClrMapping/>
  </p:clrMapOvr>
  <p:transition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Numeric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9901" y="1752600"/>
            <a:ext cx="5092699" cy="5029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B6615"/>
                </a:solidFill>
              </a:rPr>
              <a:t>Distribution</a:t>
            </a:r>
            <a:r>
              <a:rPr lang="en-US" sz="2800" dirty="0"/>
              <a:t> of values in different semantic types is different, e.g., temperature vs. population</a:t>
            </a:r>
          </a:p>
          <a:p>
            <a:r>
              <a:rPr lang="en-US" sz="2800" dirty="0"/>
              <a:t>Use </a:t>
            </a:r>
            <a:r>
              <a:rPr lang="en-US" sz="2800" dirty="0">
                <a:solidFill>
                  <a:srgbClr val="EB6615"/>
                </a:solidFill>
              </a:rPr>
              <a:t>Statistical Hypothesis Testing </a:t>
            </a:r>
            <a:r>
              <a:rPr lang="en-US" sz="2800" dirty="0"/>
              <a:t>to see which distribution fits best</a:t>
            </a:r>
          </a:p>
          <a:p>
            <a:pPr lvl="0"/>
            <a:r>
              <a:rPr lang="en-US" sz="2800" dirty="0"/>
              <a:t>Welch’s T-test, Mann-Whitney U-test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2800" dirty="0">
                <a:solidFill>
                  <a:schemeClr val="accent4"/>
                </a:solidFill>
              </a:rPr>
              <a:t>Kolmogorov-Smirnov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r="66218" b="56194"/>
          <a:stretch/>
        </p:blipFill>
        <p:spPr>
          <a:xfrm>
            <a:off x="5410200" y="1812291"/>
            <a:ext cx="1671809" cy="3782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9" b="56194"/>
          <a:stretch/>
        </p:blipFill>
        <p:spPr>
          <a:xfrm>
            <a:off x="7311110" y="1812291"/>
            <a:ext cx="1864449" cy="37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012"/>
      </p:ext>
    </p:extLst>
  </p:cSld>
  <p:clrMapOvr>
    <a:masterClrMapping/>
  </p:clrMapOvr>
  <p:transition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2400"/>
            <a:ext cx="3810000" cy="1371600"/>
          </a:xfrm>
        </p:spPr>
        <p:txBody>
          <a:bodyPr/>
          <a:lstStyle/>
          <a:p>
            <a:r>
              <a:rPr lang="en-US" dirty="0"/>
              <a:t>Approach for Numeric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4800"/>
            <a:ext cx="4137317" cy="61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75445"/>
      </p:ext>
    </p:extLst>
  </p:cSld>
  <p:clrMapOvr>
    <a:masterClrMapping/>
  </p:clrMapOvr>
  <p:transition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features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32816446"/>
              </p:ext>
            </p:extLst>
          </p:nvPr>
        </p:nvGraphicFramePr>
        <p:xfrm>
          <a:off x="293914" y="1417638"/>
          <a:ext cx="8686800" cy="5293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85887"/>
      </p:ext>
    </p:extLst>
  </p:cSld>
  <p:clrMapOvr>
    <a:masterClrMapping/>
  </p:clrMapOvr>
  <p:transition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machine learning model</a:t>
            </a:r>
            <a:br>
              <a:rPr lang="en-US" dirty="0"/>
            </a:br>
            <a:r>
              <a:rPr lang="en-US" sz="2800" dirty="0"/>
              <a:t>[Pham et al., ISWC 2016]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78" y="1682178"/>
            <a:ext cx="9171778" cy="50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23307"/>
      </p:ext>
    </p:extLst>
  </p:cSld>
  <p:clrMapOvr>
    <a:masterClrMapping/>
  </p:clrMapOvr>
  <p:transition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Predicting new attribute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828"/>
            <a:ext cx="9154888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2498"/>
      </p:ext>
    </p:extLst>
  </p:cSld>
  <p:clrMapOvr>
    <a:masterClrMapping/>
  </p:clrMapOvr>
  <p:transition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 </a:t>
            </a:r>
            <a:br>
              <a:rPr lang="en-US" dirty="0"/>
            </a:br>
            <a:r>
              <a:rPr lang="en-US" sz="2700" dirty="0"/>
              <a:t>[Knoblock et al, ESWC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3581399"/>
            <a:ext cx="2133600" cy="1295401"/>
            <a:chOff x="3082560" y="3801360"/>
            <a:chExt cx="2133600" cy="1295401"/>
          </a:xfrm>
        </p:grpSpPr>
        <p:sp>
          <p:nvSpPr>
            <p:cNvPr id="6" name="Oval 5"/>
            <p:cNvSpPr/>
            <p:nvPr/>
          </p:nvSpPr>
          <p:spPr>
            <a:xfrm>
              <a:off x="3082560" y="3801360"/>
              <a:ext cx="2133600" cy="12954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440" y="3956512"/>
              <a:ext cx="1534169" cy="76568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2800" y="4619303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Domain Ontology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71800" y="2743200"/>
            <a:ext cx="1600200" cy="1219200"/>
            <a:chOff x="3962400" y="2438400"/>
            <a:chExt cx="1600200" cy="12192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3962400" y="24384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38600" y="312420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Learn</a:t>
              </a:r>
            </a:p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Semantic Types</a:t>
              </a:r>
            </a:p>
          </p:txBody>
        </p:sp>
        <p:pic>
          <p:nvPicPr>
            <p:cNvPr id="12" name="Picture 11" descr="CRF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806" y="2514600"/>
              <a:ext cx="857794" cy="64048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162800" y="2744760"/>
            <a:ext cx="1600200" cy="1219200"/>
            <a:chOff x="5029200" y="4419600"/>
            <a:chExt cx="1600200" cy="1219200"/>
          </a:xfrm>
        </p:grpSpPr>
        <p:grpSp>
          <p:nvGrpSpPr>
            <p:cNvPr id="15" name="Group 14"/>
            <p:cNvGrpSpPr/>
            <p:nvPr/>
          </p:nvGrpSpPr>
          <p:grpSpPr>
            <a:xfrm>
              <a:off x="5029200" y="4419600"/>
              <a:ext cx="1600200" cy="1219200"/>
              <a:chOff x="3962400" y="2438400"/>
              <a:chExt cx="1600200" cy="1295400"/>
            </a:xfrm>
          </p:grpSpPr>
          <p:sp>
            <p:nvSpPr>
              <p:cNvPr id="17" name="Rounded Rectangle 16"/>
              <p:cNvSpPr/>
              <p:nvPr/>
            </p:nvSpPr>
            <p:spPr bwMode="auto">
              <a:xfrm>
                <a:off x="3962400" y="2438400"/>
                <a:ext cx="1600200" cy="1295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rgbClr val="46465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38600" y="3134380"/>
                <a:ext cx="1524000" cy="55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D10202"/>
                    </a:solidFill>
                    <a:latin typeface="Trebuchet MS"/>
                    <a:cs typeface="Trebuchet MS"/>
                  </a:rPr>
                  <a:t>Extract</a:t>
                </a:r>
              </a:p>
              <a:p>
                <a:pPr algn="ctr"/>
                <a:r>
                  <a:rPr lang="en-US" sz="1400" b="1" dirty="0">
                    <a:solidFill>
                      <a:srgbClr val="D10202"/>
                    </a:solidFill>
                    <a:latin typeface="Trebuchet MS"/>
                    <a:cs typeface="Trebuchet MS"/>
                  </a:rPr>
                  <a:t>Relationships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4029960" y="2504400"/>
                <a:ext cx="685800" cy="644160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effectLst/>
                    <a:latin typeface="+mj-lt"/>
                  </a:rPr>
                  <a:t>Steiner Tree</a:t>
                </a: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5791201" y="4419600"/>
              <a:ext cx="762000" cy="73741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600200"/>
            <a:ext cx="684464" cy="11146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600200"/>
            <a:ext cx="1248569" cy="112021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81000" y="2209801"/>
            <a:ext cx="2057400" cy="990599"/>
            <a:chOff x="3048000" y="3810000"/>
            <a:chExt cx="2057400" cy="990599"/>
          </a:xfrm>
        </p:grpSpPr>
        <p:sp>
          <p:nvSpPr>
            <p:cNvPr id="23" name="Oval 22"/>
            <p:cNvSpPr/>
            <p:nvPr/>
          </p:nvSpPr>
          <p:spPr>
            <a:xfrm>
              <a:off x="3048000" y="3810000"/>
              <a:ext cx="2057400" cy="9905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9000" y="4416622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Sample Data</a:t>
              </a:r>
            </a:p>
          </p:txBody>
        </p:sp>
      </p:grpSp>
      <p:cxnSp>
        <p:nvCxnSpPr>
          <p:cNvPr id="26" name="Elbow Connector 25"/>
          <p:cNvCxnSpPr>
            <a:endCxn id="33" idx="2"/>
          </p:cNvCxnSpPr>
          <p:nvPr/>
        </p:nvCxnSpPr>
        <p:spPr bwMode="auto">
          <a:xfrm flipV="1">
            <a:off x="2286000" y="3962400"/>
            <a:ext cx="3543300" cy="609600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Elbow Connector 26"/>
          <p:cNvCxnSpPr>
            <a:stCxn id="23" idx="5"/>
          </p:cNvCxnSpPr>
          <p:nvPr/>
        </p:nvCxnSpPr>
        <p:spPr bwMode="auto">
          <a:xfrm rot="16200000" flipH="1">
            <a:off x="2481915" y="2710515"/>
            <a:ext cx="145072" cy="834701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6" idx="7"/>
            <a:endCxn id="10" idx="1"/>
          </p:cNvCxnSpPr>
          <p:nvPr/>
        </p:nvCxnSpPr>
        <p:spPr bwMode="auto">
          <a:xfrm rot="5400000" flipH="1" flipV="1">
            <a:off x="2339718" y="3139024"/>
            <a:ext cx="418306" cy="845858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/>
          <p:cNvCxnSpPr>
            <a:stCxn id="10" idx="3"/>
            <a:endCxn id="33" idx="1"/>
          </p:cNvCxnSpPr>
          <p:nvPr/>
        </p:nvCxnSpPr>
        <p:spPr bwMode="auto">
          <a:xfrm>
            <a:off x="4572000" y="3352800"/>
            <a:ext cx="457200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Straight Arrow Connector 29"/>
          <p:cNvCxnSpPr>
            <a:stCxn id="33" idx="3"/>
            <a:endCxn id="17" idx="1"/>
          </p:cNvCxnSpPr>
          <p:nvPr/>
        </p:nvCxnSpPr>
        <p:spPr bwMode="auto">
          <a:xfrm>
            <a:off x="6629400" y="3352800"/>
            <a:ext cx="533400" cy="156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1" name="Picture 30" descr="sour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0" y="2497320"/>
            <a:ext cx="1828800" cy="31886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970280" y="2743200"/>
            <a:ext cx="1752600" cy="1219200"/>
            <a:chOff x="3065280" y="4876800"/>
            <a:chExt cx="1752600" cy="12192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3124200" y="48768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65280" y="5788223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Construct a Graph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8"/>
            <a:srcRect l="4659" r="1847"/>
            <a:stretch/>
          </p:blipFill>
          <p:spPr>
            <a:xfrm>
              <a:off x="3239100" y="4914916"/>
              <a:ext cx="1410660" cy="893564"/>
            </a:xfrm>
            <a:prstGeom prst="roundRect">
              <a:avLst>
                <a:gd name="adj" fmla="val 3202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14565777"/>
      </p:ext>
    </p:extLst>
  </p:cSld>
  <p:clrMapOvr>
    <a:masterClrMapping/>
  </p:clrMapOvr>
  <p:transition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295400"/>
            <a:ext cx="8521700" cy="76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1628F"/>
                </a:solidFill>
              </a:rPr>
              <a:t>Construct a graph from semantic types and 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1947029" y="1981200"/>
            <a:ext cx="762000" cy="2479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Person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757029" y="1981200"/>
            <a:ext cx="1219200" cy="270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+mj-lt"/>
              </a:rPr>
              <a:t>Organization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928229" y="1981200"/>
            <a:ext cx="685800" cy="263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+mj-lt"/>
              </a:rPr>
              <a:t>City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4842629" y="1981200"/>
            <a:ext cx="685800" cy="263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+mj-lt"/>
              </a:rPr>
              <a:t>State</a:t>
            </a:r>
          </a:p>
        </p:txBody>
      </p:sp>
      <p:cxnSp>
        <p:nvCxnSpPr>
          <p:cNvPr id="12" name="Curved Connector 11"/>
          <p:cNvCxnSpPr>
            <a:stCxn id="8" idx="4"/>
            <a:endCxn id="25" idx="0"/>
          </p:cNvCxnSpPr>
          <p:nvPr/>
        </p:nvCxnSpPr>
        <p:spPr bwMode="auto">
          <a:xfrm rot="16200000" flipH="1">
            <a:off x="2213804" y="2343344"/>
            <a:ext cx="529320" cy="300871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Curved Connector 12"/>
          <p:cNvCxnSpPr>
            <a:stCxn id="22" idx="4"/>
            <a:endCxn id="26" idx="0"/>
          </p:cNvCxnSpPr>
          <p:nvPr/>
        </p:nvCxnSpPr>
        <p:spPr bwMode="auto">
          <a:xfrm rot="16200000" flipH="1">
            <a:off x="3242504" y="2305244"/>
            <a:ext cx="529320" cy="377071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Curved Connector 13"/>
          <p:cNvCxnSpPr>
            <a:stCxn id="10" idx="4"/>
            <a:endCxn id="27" idx="0"/>
          </p:cNvCxnSpPr>
          <p:nvPr/>
        </p:nvCxnSpPr>
        <p:spPr bwMode="auto">
          <a:xfrm rot="16200000" flipH="1">
            <a:off x="4259774" y="2255714"/>
            <a:ext cx="514080" cy="491371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" name="Curved Connector 14"/>
          <p:cNvCxnSpPr>
            <a:stCxn id="11" idx="4"/>
            <a:endCxn id="28" idx="0"/>
          </p:cNvCxnSpPr>
          <p:nvPr/>
        </p:nvCxnSpPr>
        <p:spPr bwMode="auto">
          <a:xfrm rot="16200000" flipH="1">
            <a:off x="5155124" y="2274764"/>
            <a:ext cx="514080" cy="453271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6" name="Curved Connector 15"/>
          <p:cNvCxnSpPr>
            <a:stCxn id="9" idx="4"/>
            <a:endCxn id="29" idx="0"/>
          </p:cNvCxnSpPr>
          <p:nvPr/>
        </p:nvCxnSpPr>
        <p:spPr bwMode="auto">
          <a:xfrm rot="16200000" flipH="1">
            <a:off x="6149264" y="2468804"/>
            <a:ext cx="507000" cy="72271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947029" y="2327640"/>
            <a:ext cx="4230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9029" y="2327640"/>
            <a:ext cx="6369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rgbClr val="C30026"/>
                </a:solidFill>
                <a:latin typeface="+mn-lt"/>
              </a:rPr>
              <a:t>birthdate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42629" y="2327640"/>
            <a:ext cx="4230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3600" y="2327640"/>
            <a:ext cx="4230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2029" y="2327640"/>
            <a:ext cx="4230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rgbClr val="C30026"/>
                </a:solidFill>
                <a:latin typeface="+mn-lt"/>
              </a:rPr>
              <a:t>name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2937629" y="1981200"/>
            <a:ext cx="762000" cy="2479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+mj-lt"/>
              </a:rPr>
              <a:t>Person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828800" y="2758440"/>
          <a:ext cx="51054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name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city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workplace</a:t>
                      </a:r>
                      <a:endParaRPr lang="en-US" sz="12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Fred Collins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 1959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Seattle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Microsoft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/>
                      <a:lightRig rig="flood" dir="t"/>
                    </a:cell3D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effectLst/>
                        </a:rPr>
                        <a:t>Tina Peterson </a:t>
                      </a:r>
                      <a:endParaRPr lang="en-US" sz="1200" dirty="0">
                        <a:effectLst/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May 1980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NY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</a:t>
                      </a:r>
                      <a:endParaRPr lang="en-US" sz="1200" b="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057400" y="2758440"/>
            <a:ext cx="4876800" cy="276999"/>
            <a:chOff x="1295400" y="4114800"/>
            <a:chExt cx="4876800" cy="276999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1295400" y="4114800"/>
              <a:ext cx="11430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2438400" y="4114800"/>
              <a:ext cx="9906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3429000" y="4114800"/>
              <a:ext cx="11430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4572000" y="4114800"/>
              <a:ext cx="6096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5181600" y="4114800"/>
              <a:ext cx="990600" cy="276999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endParaRPr lang="en-US" sz="1200" dirty="0">
                <a:solidFill>
                  <a:schemeClr val="tx1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30" name="Picture 29" descr="ont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5638800" cy="28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39208"/>
      </p:ext>
    </p:extLst>
  </p:cSld>
  <p:clrMapOvr>
    <a:masterClrMapping/>
  </p:clrMapOvr>
  <p:transition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295400"/>
            <a:ext cx="8521700" cy="76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1628F"/>
                </a:solidFill>
              </a:rPr>
              <a:t>Construct a graph from semantic types and ontology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43000" y="1905000"/>
            <a:ext cx="7113818" cy="4748100"/>
            <a:chOff x="1219200" y="1905000"/>
            <a:chExt cx="7113818" cy="4748100"/>
          </a:xfrm>
        </p:grpSpPr>
        <p:pic>
          <p:nvPicPr>
            <p:cNvPr id="7" name="Picture 6" descr="graph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05000"/>
              <a:ext cx="7113818" cy="4748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61933" y="6277258"/>
              <a:ext cx="800184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Trebuchet MS"/>
                </a:rPr>
                <a:t>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020851"/>
      </p:ext>
    </p:extLst>
  </p:cSld>
  <p:clrMapOvr>
    <a:masterClrMapping/>
  </p:clrMapOvr>
  <p:transition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the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Search for minimal explanation </a:t>
            </a:r>
          </a:p>
          <a:p>
            <a:endParaRPr lang="en-US" sz="2800" dirty="0"/>
          </a:p>
          <a:p>
            <a:r>
              <a:rPr lang="en-US" sz="2800" dirty="0"/>
              <a:t>Steiner tree connecting semantic types over ontology graph</a:t>
            </a:r>
          </a:p>
          <a:p>
            <a:pPr lvl="1"/>
            <a:r>
              <a:rPr lang="en-US" sz="2400" dirty="0"/>
              <a:t>Given graph G=(V,E), nodes S </a:t>
            </a:r>
            <a:r>
              <a:rPr lang="en-US" sz="2400" dirty="0">
                <a:sym typeface="Symbol"/>
              </a:rPr>
              <a:t> V,  cost c: E </a:t>
            </a:r>
          </a:p>
          <a:p>
            <a:pPr lvl="1"/>
            <a:r>
              <a:rPr lang="en-US" sz="2400" dirty="0">
                <a:sym typeface="Symbol"/>
              </a:rPr>
              <a:t>Find a tree of G that spans S with minimal total cost</a:t>
            </a:r>
          </a:p>
          <a:p>
            <a:pPr lvl="1"/>
            <a:r>
              <a:rPr lang="en-US" sz="2400" dirty="0">
                <a:sym typeface="Symbol"/>
              </a:rPr>
              <a:t>Unfortunately, NP-complete</a:t>
            </a:r>
          </a:p>
          <a:p>
            <a:pPr lvl="1"/>
            <a:endParaRPr lang="en-US" sz="2400" dirty="0">
              <a:sym typeface="Symbol"/>
            </a:endParaRPr>
          </a:p>
          <a:p>
            <a:r>
              <a:rPr lang="en-US" sz="2800" dirty="0"/>
              <a:t>Approximation Algorithm [Kou et al., 1981]</a:t>
            </a:r>
          </a:p>
          <a:p>
            <a:pPr lvl="1"/>
            <a:r>
              <a:rPr lang="en-US" sz="2400" dirty="0"/>
              <a:t>Worst-case time complexity: O(|V|</a:t>
            </a:r>
            <a:r>
              <a:rPr lang="en-US" sz="2400" baseline="30000" dirty="0"/>
              <a:t>2</a:t>
            </a:r>
            <a:r>
              <a:rPr lang="en-US" sz="2400" dirty="0"/>
              <a:t>|S|)</a:t>
            </a:r>
          </a:p>
          <a:p>
            <a:pPr lvl="1"/>
            <a:r>
              <a:rPr lang="en-US" sz="2400" dirty="0"/>
              <a:t>Approximation Ratio: less than 2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75224"/>
      </p:ext>
    </p:extLst>
  </p:cSld>
  <p:clrMapOvr>
    <a:masterClrMapping/>
  </p:clrMapOvr>
  <p:transition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Steiner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1360007"/>
            <a:ext cx="2295279" cy="2070480"/>
            <a:chOff x="1077459" y="2007990"/>
            <a:chExt cx="2503941" cy="2318798"/>
          </a:xfrm>
        </p:grpSpPr>
        <p:sp>
          <p:nvSpPr>
            <p:cNvPr id="6" name="Oval 5"/>
            <p:cNvSpPr/>
            <p:nvPr/>
          </p:nvSpPr>
          <p:spPr>
            <a:xfrm>
              <a:off x="1077459" y="3416020"/>
              <a:ext cx="259504" cy="242349"/>
            </a:xfrm>
            <a:prstGeom prst="ellipse">
              <a:avLst/>
            </a:prstGeom>
            <a:solidFill>
              <a:srgbClr val="00FF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124200" y="2349224"/>
              <a:ext cx="293127" cy="24234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V9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835727" y="2007990"/>
              <a:ext cx="304799" cy="242349"/>
            </a:xfrm>
            <a:prstGeom prst="ellipse">
              <a:avLst/>
            </a:prstGeom>
            <a:solidFill>
              <a:srgbClr val="00FF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1726" y="3829879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8067" y="3322820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41467" y="3094220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7000" y="3322820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88722" y="2054983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2865620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1676400" y="4002129"/>
              <a:ext cx="259504" cy="242349"/>
            </a:xfrm>
            <a:prstGeom prst="ellipse">
              <a:avLst/>
            </a:prstGeom>
            <a:solidFill>
              <a:srgbClr val="00FF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V3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200400" y="3970791"/>
              <a:ext cx="259504" cy="242349"/>
            </a:xfrm>
            <a:prstGeom prst="ellipse">
              <a:avLst/>
            </a:prstGeom>
            <a:solidFill>
              <a:srgbClr val="00FF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V4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124200" y="3399199"/>
              <a:ext cx="259504" cy="24234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V5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2209800" y="3416023"/>
              <a:ext cx="259504" cy="24234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V6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676400" y="2958823"/>
              <a:ext cx="259504" cy="24234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V7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180772" y="2367367"/>
              <a:ext cx="259504" cy="24234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V8</a:t>
              </a:r>
            </a:p>
          </p:txBody>
        </p:sp>
        <p:cxnSp>
          <p:nvCxnSpPr>
            <p:cNvPr id="21" name="Straight Connector 20"/>
            <p:cNvCxnSpPr>
              <a:stCxn id="8" idx="3"/>
              <a:endCxn id="6" idx="7"/>
            </p:cNvCxnSpPr>
            <p:nvPr/>
          </p:nvCxnSpPr>
          <p:spPr>
            <a:xfrm flipH="1">
              <a:off x="1298959" y="2214848"/>
              <a:ext cx="581404" cy="1236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5"/>
              <a:endCxn id="7" idx="1"/>
            </p:cNvCxnSpPr>
            <p:nvPr/>
          </p:nvCxnSpPr>
          <p:spPr>
            <a:xfrm>
              <a:off x="2095889" y="2214848"/>
              <a:ext cx="1071238" cy="1698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2"/>
              <a:endCxn id="6" idx="5"/>
            </p:cNvCxnSpPr>
            <p:nvPr/>
          </p:nvCxnSpPr>
          <p:spPr>
            <a:xfrm flipH="1" flipV="1">
              <a:off x="1298959" y="3622878"/>
              <a:ext cx="377440" cy="5004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6" idx="2"/>
              <a:endCxn id="15" idx="6"/>
            </p:cNvCxnSpPr>
            <p:nvPr/>
          </p:nvCxnSpPr>
          <p:spPr>
            <a:xfrm flipH="1">
              <a:off x="1935904" y="4091965"/>
              <a:ext cx="1264496" cy="31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7" idx="3"/>
              <a:endCxn id="15" idx="7"/>
            </p:cNvCxnSpPr>
            <p:nvPr/>
          </p:nvCxnSpPr>
          <p:spPr>
            <a:xfrm flipH="1">
              <a:off x="1897900" y="3606058"/>
              <a:ext cx="1264304" cy="4315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8" idx="2"/>
              <a:endCxn id="6" idx="6"/>
            </p:cNvCxnSpPr>
            <p:nvPr/>
          </p:nvCxnSpPr>
          <p:spPr>
            <a:xfrm flipH="1" flipV="1">
              <a:off x="1336963" y="3537194"/>
              <a:ext cx="872836" cy="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7" idx="2"/>
              <a:endCxn id="18" idx="6"/>
            </p:cNvCxnSpPr>
            <p:nvPr/>
          </p:nvCxnSpPr>
          <p:spPr>
            <a:xfrm flipH="1">
              <a:off x="2469304" y="3520374"/>
              <a:ext cx="654896" cy="16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" idx="2"/>
              <a:endCxn id="20" idx="6"/>
            </p:cNvCxnSpPr>
            <p:nvPr/>
          </p:nvCxnSpPr>
          <p:spPr>
            <a:xfrm flipH="1">
              <a:off x="2440276" y="2470399"/>
              <a:ext cx="683924" cy="181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0" idx="3"/>
              <a:endCxn id="19" idx="0"/>
            </p:cNvCxnSpPr>
            <p:nvPr/>
          </p:nvCxnSpPr>
          <p:spPr>
            <a:xfrm flipH="1">
              <a:off x="1806153" y="2574226"/>
              <a:ext cx="412623" cy="3845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5"/>
              <a:endCxn id="18" idx="0"/>
            </p:cNvCxnSpPr>
            <p:nvPr/>
          </p:nvCxnSpPr>
          <p:spPr>
            <a:xfrm>
              <a:off x="1897900" y="3165681"/>
              <a:ext cx="441652" cy="2503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" idx="4"/>
              <a:endCxn id="17" idx="0"/>
            </p:cNvCxnSpPr>
            <p:nvPr/>
          </p:nvCxnSpPr>
          <p:spPr>
            <a:xfrm flipH="1">
              <a:off x="3253953" y="2591573"/>
              <a:ext cx="16811" cy="807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4"/>
              <a:endCxn id="16" idx="0"/>
            </p:cNvCxnSpPr>
            <p:nvPr/>
          </p:nvCxnSpPr>
          <p:spPr>
            <a:xfrm>
              <a:off x="3253953" y="3641548"/>
              <a:ext cx="76200" cy="3292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590800" y="4154444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36867" y="3727750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58685" y="3910275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0800" y="2513111"/>
              <a:ext cx="408709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8685" y="2668994"/>
              <a:ext cx="244533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52600" y="2590800"/>
              <a:ext cx="332509" cy="172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10000" y="1523999"/>
            <a:ext cx="2209799" cy="1395051"/>
            <a:chOff x="3352800" y="2055912"/>
            <a:chExt cx="2129155" cy="1627308"/>
          </a:xfrm>
        </p:grpSpPr>
        <p:grpSp>
          <p:nvGrpSpPr>
            <p:cNvPr id="40" name="Group 39"/>
            <p:cNvGrpSpPr/>
            <p:nvPr/>
          </p:nvGrpSpPr>
          <p:grpSpPr>
            <a:xfrm>
              <a:off x="3352800" y="2105954"/>
              <a:ext cx="1990478" cy="1414185"/>
              <a:chOff x="755073" y="2123375"/>
              <a:chExt cx="2171431" cy="155236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869867" y="3398656"/>
                <a:ext cx="259504" cy="277088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V2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38200" y="2141985"/>
                <a:ext cx="304798" cy="277088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55073" y="2906532"/>
                <a:ext cx="244533" cy="197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63041" y="3382045"/>
                <a:ext cx="259504" cy="277088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V3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667000" y="2123375"/>
                <a:ext cx="259504" cy="277088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V4</a:t>
                </a:r>
              </a:p>
            </p:txBody>
          </p:sp>
          <p:cxnSp>
            <p:nvCxnSpPr>
              <p:cNvPr id="51" name="Straight Connector 50"/>
              <p:cNvCxnSpPr>
                <a:stCxn id="47" idx="4"/>
                <a:endCxn id="46" idx="0"/>
              </p:cNvCxnSpPr>
              <p:nvPr/>
            </p:nvCxnSpPr>
            <p:spPr>
              <a:xfrm>
                <a:off x="990600" y="2419073"/>
                <a:ext cx="9018" cy="9795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6"/>
                <a:endCxn id="50" idx="2"/>
              </p:cNvCxnSpPr>
              <p:nvPr/>
            </p:nvCxnSpPr>
            <p:spPr>
              <a:xfrm flipV="1">
                <a:off x="1142999" y="2261919"/>
                <a:ext cx="1524002" cy="186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9" idx="2"/>
                <a:endCxn id="46" idx="6"/>
              </p:cNvCxnSpPr>
              <p:nvPr/>
            </p:nvCxnSpPr>
            <p:spPr>
              <a:xfrm flipH="1">
                <a:off x="1129370" y="3520589"/>
                <a:ext cx="1533671" cy="16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4"/>
                <a:endCxn id="49" idx="0"/>
              </p:cNvCxnSpPr>
              <p:nvPr/>
            </p:nvCxnSpPr>
            <p:spPr>
              <a:xfrm flipH="1">
                <a:off x="2792793" y="2400463"/>
                <a:ext cx="3959" cy="9815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7" idx="5"/>
                <a:endCxn id="49" idx="1"/>
              </p:cNvCxnSpPr>
              <p:nvPr/>
            </p:nvCxnSpPr>
            <p:spPr>
              <a:xfrm>
                <a:off x="1098362" y="2378495"/>
                <a:ext cx="1602683" cy="10441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0" idx="3"/>
                <a:endCxn id="46" idx="7"/>
              </p:cNvCxnSpPr>
              <p:nvPr/>
            </p:nvCxnSpPr>
            <p:spPr>
              <a:xfrm flipH="1">
                <a:off x="1091367" y="2359885"/>
                <a:ext cx="1613637" cy="10793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271645" y="3503712"/>
              <a:ext cx="224155" cy="179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71645" y="2055912"/>
              <a:ext cx="224155" cy="179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7800" y="2743200"/>
              <a:ext cx="224155" cy="179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00245" y="2438400"/>
              <a:ext cx="224155" cy="179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3122712"/>
              <a:ext cx="224155" cy="179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72522" y="1524000"/>
            <a:ext cx="1990478" cy="1324828"/>
            <a:chOff x="3352800" y="2055912"/>
            <a:chExt cx="1990478" cy="1638074"/>
          </a:xfrm>
        </p:grpSpPr>
        <p:grpSp>
          <p:nvGrpSpPr>
            <p:cNvPr id="58" name="Group 87"/>
            <p:cNvGrpSpPr/>
            <p:nvPr/>
          </p:nvGrpSpPr>
          <p:grpSpPr>
            <a:xfrm>
              <a:off x="3352800" y="2098387"/>
              <a:ext cx="1990478" cy="1429324"/>
              <a:chOff x="755073" y="2115066"/>
              <a:chExt cx="2171431" cy="1568986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869867" y="3390347"/>
                <a:ext cx="259504" cy="293705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V2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38200" y="2133675"/>
                <a:ext cx="304799" cy="293705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V1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55073" y="2906532"/>
                <a:ext cx="244533" cy="208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663041" y="3373737"/>
                <a:ext cx="259504" cy="293705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V3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667000" y="2115066"/>
                <a:ext cx="259504" cy="293705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V4</a:t>
                </a:r>
              </a:p>
            </p:txBody>
          </p:sp>
          <p:cxnSp>
            <p:nvCxnSpPr>
              <p:cNvPr id="66" name="Straight Connector 65"/>
              <p:cNvCxnSpPr>
                <a:stCxn id="62" idx="4"/>
                <a:endCxn id="61" idx="0"/>
              </p:cNvCxnSpPr>
              <p:nvPr/>
            </p:nvCxnSpPr>
            <p:spPr>
              <a:xfrm>
                <a:off x="990600" y="2427380"/>
                <a:ext cx="9020" cy="9629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2" idx="6"/>
                <a:endCxn id="65" idx="2"/>
              </p:cNvCxnSpPr>
              <p:nvPr/>
            </p:nvCxnSpPr>
            <p:spPr>
              <a:xfrm flipV="1">
                <a:off x="1142999" y="2261919"/>
                <a:ext cx="1524000" cy="186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4" idx="2"/>
                <a:endCxn id="61" idx="6"/>
              </p:cNvCxnSpPr>
              <p:nvPr/>
            </p:nvCxnSpPr>
            <p:spPr>
              <a:xfrm flipH="1">
                <a:off x="1129372" y="3520589"/>
                <a:ext cx="1533669" cy="166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4271645" y="3503712"/>
              <a:ext cx="224155" cy="19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71645" y="2055912"/>
              <a:ext cx="224155" cy="19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38200" y="3941153"/>
            <a:ext cx="2362200" cy="2324158"/>
            <a:chOff x="1151708" y="1541763"/>
            <a:chExt cx="2429692" cy="2892072"/>
          </a:xfrm>
        </p:grpSpPr>
        <p:sp>
          <p:nvSpPr>
            <p:cNvPr id="70" name="Oval 69"/>
            <p:cNvSpPr/>
            <p:nvPr/>
          </p:nvSpPr>
          <p:spPr>
            <a:xfrm>
              <a:off x="1151708" y="3402563"/>
              <a:ext cx="259505" cy="26927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V2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3124200" y="2335762"/>
              <a:ext cx="293127" cy="26927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1905001" y="1541763"/>
              <a:ext cx="304799" cy="26927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47564" y="3915569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08067" y="3322820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041467" y="3094220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667000" y="3322820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62497" y="1852659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76600" y="2865620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1676400" y="4164562"/>
              <a:ext cx="259503" cy="26927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V3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3200400" y="4133223"/>
              <a:ext cx="259503" cy="26927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V4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3124200" y="3385737"/>
              <a:ext cx="259503" cy="26927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V5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2209800" y="3402562"/>
              <a:ext cx="259503" cy="26927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V6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1676400" y="2945362"/>
              <a:ext cx="259503" cy="26927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V7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2180772" y="2353905"/>
              <a:ext cx="259503" cy="26927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V8</a:t>
              </a:r>
            </a:p>
          </p:txBody>
        </p:sp>
        <p:cxnSp>
          <p:nvCxnSpPr>
            <p:cNvPr id="85" name="Straight Connector 84"/>
            <p:cNvCxnSpPr>
              <a:stCxn id="72" idx="5"/>
              <a:endCxn id="71" idx="1"/>
            </p:cNvCxnSpPr>
            <p:nvPr/>
          </p:nvCxnSpPr>
          <p:spPr>
            <a:xfrm>
              <a:off x="2165163" y="1771602"/>
              <a:ext cx="1001965" cy="603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1" idx="3"/>
              <a:endCxn id="79" idx="7"/>
            </p:cNvCxnSpPr>
            <p:nvPr/>
          </p:nvCxnSpPr>
          <p:spPr>
            <a:xfrm flipH="1">
              <a:off x="1897900" y="3615576"/>
              <a:ext cx="1264304" cy="5884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2" idx="2"/>
              <a:endCxn id="70" idx="6"/>
            </p:cNvCxnSpPr>
            <p:nvPr/>
          </p:nvCxnSpPr>
          <p:spPr>
            <a:xfrm flipH="1">
              <a:off x="1411213" y="3537198"/>
              <a:ext cx="798587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1" idx="2"/>
              <a:endCxn id="82" idx="6"/>
            </p:cNvCxnSpPr>
            <p:nvPr/>
          </p:nvCxnSpPr>
          <p:spPr>
            <a:xfrm flipH="1">
              <a:off x="2469303" y="3520373"/>
              <a:ext cx="654897" cy="16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1" idx="2"/>
              <a:endCxn id="84" idx="6"/>
            </p:cNvCxnSpPr>
            <p:nvPr/>
          </p:nvCxnSpPr>
          <p:spPr>
            <a:xfrm flipH="1">
              <a:off x="2440276" y="2470398"/>
              <a:ext cx="683924" cy="181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4" idx="3"/>
              <a:endCxn id="83" idx="0"/>
            </p:cNvCxnSpPr>
            <p:nvPr/>
          </p:nvCxnSpPr>
          <p:spPr>
            <a:xfrm flipH="1">
              <a:off x="1806152" y="2583744"/>
              <a:ext cx="412624" cy="361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3" idx="5"/>
              <a:endCxn id="82" idx="0"/>
            </p:cNvCxnSpPr>
            <p:nvPr/>
          </p:nvCxnSpPr>
          <p:spPr>
            <a:xfrm>
              <a:off x="1897900" y="3175201"/>
              <a:ext cx="441652" cy="2273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71" idx="4"/>
              <a:endCxn id="81" idx="0"/>
            </p:cNvCxnSpPr>
            <p:nvPr/>
          </p:nvCxnSpPr>
          <p:spPr>
            <a:xfrm flipH="1">
              <a:off x="3253952" y="2605035"/>
              <a:ext cx="16812" cy="7807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1" idx="4"/>
              <a:endCxn id="80" idx="0"/>
            </p:cNvCxnSpPr>
            <p:nvPr/>
          </p:nvCxnSpPr>
          <p:spPr>
            <a:xfrm>
              <a:off x="3253952" y="3655010"/>
              <a:ext cx="76200" cy="4782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336867" y="3884712"/>
              <a:ext cx="244533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590800" y="2513111"/>
              <a:ext cx="408709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752600" y="2590800"/>
              <a:ext cx="332509" cy="191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876921" y="3944056"/>
            <a:ext cx="2219079" cy="2170285"/>
            <a:chOff x="1160586" y="1816159"/>
            <a:chExt cx="2420814" cy="2613325"/>
          </a:xfrm>
        </p:grpSpPr>
        <p:sp>
          <p:nvSpPr>
            <p:cNvPr id="98" name="Oval 97"/>
            <p:cNvSpPr/>
            <p:nvPr/>
          </p:nvSpPr>
          <p:spPr>
            <a:xfrm>
              <a:off x="1160586" y="3406912"/>
              <a:ext cx="259504" cy="260571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V2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3124200" y="2340113"/>
              <a:ext cx="293127" cy="2605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V9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1905001" y="1816159"/>
              <a:ext cx="304799" cy="260571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647564" y="3915570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08067" y="3322820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667000" y="3322820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61726" y="1944966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76600" y="2865620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1676400" y="4168913"/>
              <a:ext cx="259504" cy="260571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V3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3200400" y="4137574"/>
              <a:ext cx="259504" cy="260571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V4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3124200" y="3390088"/>
              <a:ext cx="259504" cy="2605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V5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2209800" y="3406912"/>
              <a:ext cx="259504" cy="2605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V6</a:t>
              </a:r>
            </a:p>
          </p:txBody>
        </p:sp>
        <p:sp>
          <p:nvSpPr>
            <p:cNvPr id="110" name="Oval 109"/>
            <p:cNvSpPr/>
            <p:nvPr/>
          </p:nvSpPr>
          <p:spPr>
            <a:xfrm>
              <a:off x="1676400" y="2949713"/>
              <a:ext cx="259504" cy="2605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V7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2180772" y="2358256"/>
              <a:ext cx="259504" cy="2605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V8</a:t>
              </a:r>
            </a:p>
          </p:txBody>
        </p:sp>
        <p:cxnSp>
          <p:nvCxnSpPr>
            <p:cNvPr id="112" name="Straight Connector 111"/>
            <p:cNvCxnSpPr>
              <a:stCxn id="100" idx="5"/>
              <a:endCxn id="99" idx="1"/>
            </p:cNvCxnSpPr>
            <p:nvPr/>
          </p:nvCxnSpPr>
          <p:spPr>
            <a:xfrm>
              <a:off x="2165163" y="2038571"/>
              <a:ext cx="1001964" cy="3397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8" idx="3"/>
              <a:endCxn id="106" idx="7"/>
            </p:cNvCxnSpPr>
            <p:nvPr/>
          </p:nvCxnSpPr>
          <p:spPr>
            <a:xfrm flipH="1">
              <a:off x="1897900" y="3612500"/>
              <a:ext cx="1264304" cy="5945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9" idx="2"/>
              <a:endCxn id="98" idx="6"/>
            </p:cNvCxnSpPr>
            <p:nvPr/>
          </p:nvCxnSpPr>
          <p:spPr>
            <a:xfrm flipH="1">
              <a:off x="1420090" y="3537198"/>
              <a:ext cx="789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2"/>
              <a:endCxn id="109" idx="6"/>
            </p:cNvCxnSpPr>
            <p:nvPr/>
          </p:nvCxnSpPr>
          <p:spPr>
            <a:xfrm flipH="1">
              <a:off x="2469304" y="3520373"/>
              <a:ext cx="654896" cy="16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99" idx="2"/>
              <a:endCxn id="111" idx="6"/>
            </p:cNvCxnSpPr>
            <p:nvPr/>
          </p:nvCxnSpPr>
          <p:spPr>
            <a:xfrm flipH="1">
              <a:off x="2440276" y="2470398"/>
              <a:ext cx="683924" cy="1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11" idx="3"/>
              <a:endCxn id="110" idx="0"/>
            </p:cNvCxnSpPr>
            <p:nvPr/>
          </p:nvCxnSpPr>
          <p:spPr>
            <a:xfrm flipH="1">
              <a:off x="1806152" y="2580668"/>
              <a:ext cx="412623" cy="3690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99" idx="4"/>
              <a:endCxn id="108" idx="0"/>
            </p:cNvCxnSpPr>
            <p:nvPr/>
          </p:nvCxnSpPr>
          <p:spPr>
            <a:xfrm flipH="1">
              <a:off x="3253953" y="2600683"/>
              <a:ext cx="16811" cy="7894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8" idx="4"/>
              <a:endCxn id="107" idx="0"/>
            </p:cNvCxnSpPr>
            <p:nvPr/>
          </p:nvCxnSpPr>
          <p:spPr>
            <a:xfrm>
              <a:off x="3253953" y="3650659"/>
              <a:ext cx="76200" cy="486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3336867" y="3884712"/>
              <a:ext cx="244533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90800" y="2513111"/>
              <a:ext cx="408709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752600" y="2590800"/>
              <a:ext cx="332509" cy="18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1/2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924921" y="3790813"/>
            <a:ext cx="1990479" cy="2167642"/>
            <a:chOff x="1409967" y="1795815"/>
            <a:chExt cx="2171433" cy="2634905"/>
          </a:xfrm>
        </p:grpSpPr>
        <p:sp>
          <p:nvSpPr>
            <p:cNvPr id="124" name="Oval 123"/>
            <p:cNvSpPr/>
            <p:nvPr/>
          </p:nvSpPr>
          <p:spPr>
            <a:xfrm>
              <a:off x="1409967" y="3405676"/>
              <a:ext cx="259505" cy="26304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V2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3124200" y="2338877"/>
              <a:ext cx="293127" cy="26304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V9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2334491" y="1795815"/>
              <a:ext cx="304799" cy="26304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V1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647564" y="3915570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757448" y="3322819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667001" y="3322820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38724" y="1944966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76600" y="2865620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2" name="Oval 131"/>
            <p:cNvSpPr/>
            <p:nvPr/>
          </p:nvSpPr>
          <p:spPr>
            <a:xfrm>
              <a:off x="1676400" y="4167677"/>
              <a:ext cx="259505" cy="26304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V3</a:t>
              </a:r>
            </a:p>
          </p:txBody>
        </p:sp>
        <p:sp>
          <p:nvSpPr>
            <p:cNvPr id="133" name="Oval 132"/>
            <p:cNvSpPr/>
            <p:nvPr/>
          </p:nvSpPr>
          <p:spPr>
            <a:xfrm>
              <a:off x="3200400" y="4136339"/>
              <a:ext cx="259505" cy="263043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V4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3124200" y="3388853"/>
              <a:ext cx="259505" cy="26304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V5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209800" y="3405677"/>
              <a:ext cx="259505" cy="26304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V6</a:t>
              </a:r>
            </a:p>
          </p:txBody>
        </p:sp>
        <p:cxnSp>
          <p:nvCxnSpPr>
            <p:cNvPr id="136" name="Straight Connector 135"/>
            <p:cNvCxnSpPr>
              <a:stCxn id="126" idx="5"/>
              <a:endCxn id="125" idx="1"/>
            </p:cNvCxnSpPr>
            <p:nvPr/>
          </p:nvCxnSpPr>
          <p:spPr>
            <a:xfrm>
              <a:off x="2594654" y="2020337"/>
              <a:ext cx="572473" cy="35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34" idx="3"/>
              <a:endCxn id="132" idx="7"/>
            </p:cNvCxnSpPr>
            <p:nvPr/>
          </p:nvCxnSpPr>
          <p:spPr>
            <a:xfrm flipH="1">
              <a:off x="1897900" y="3613374"/>
              <a:ext cx="1264303" cy="592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35" idx="2"/>
              <a:endCxn id="124" idx="6"/>
            </p:cNvCxnSpPr>
            <p:nvPr/>
          </p:nvCxnSpPr>
          <p:spPr>
            <a:xfrm flipH="1" flipV="1">
              <a:off x="1669472" y="3537197"/>
              <a:ext cx="54032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4" idx="2"/>
              <a:endCxn id="135" idx="6"/>
            </p:cNvCxnSpPr>
            <p:nvPr/>
          </p:nvCxnSpPr>
          <p:spPr>
            <a:xfrm flipH="1">
              <a:off x="2469305" y="3520374"/>
              <a:ext cx="654895" cy="16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5" idx="4"/>
              <a:endCxn id="134" idx="0"/>
            </p:cNvCxnSpPr>
            <p:nvPr/>
          </p:nvCxnSpPr>
          <p:spPr>
            <a:xfrm flipH="1">
              <a:off x="3253953" y="2601920"/>
              <a:ext cx="16811" cy="7869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4" idx="4"/>
              <a:endCxn id="133" idx="0"/>
            </p:cNvCxnSpPr>
            <p:nvPr/>
          </p:nvCxnSpPr>
          <p:spPr>
            <a:xfrm>
              <a:off x="3253953" y="3651896"/>
              <a:ext cx="76200" cy="4844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3336867" y="3884712"/>
              <a:ext cx="244533" cy="187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2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>
            <a:off x="3124200" y="2209800"/>
            <a:ext cx="381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3352800" y="5029200"/>
            <a:ext cx="381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6248400" y="5029200"/>
            <a:ext cx="381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4343400" y="63246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4. Compute MST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57200" y="6250229"/>
            <a:ext cx="350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3. replace each </a:t>
            </a:r>
            <a:r>
              <a:rPr lang="en-US" sz="1400" u="sng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link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 with the corresponding shortest </a:t>
            </a:r>
            <a:r>
              <a:rPr lang="en-US" sz="1400" u="sng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path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 in original G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331812" y="6172200"/>
            <a:ext cx="251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5. remove extra links until 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all </a:t>
            </a:r>
            <a:r>
              <a:rPr lang="en-US" sz="1400" u="sng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leaves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 are Steiner nodes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162800" y="2999601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2. Compute MST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3352800" y="2971800"/>
            <a:ext cx="3429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1. construct the complete graph (Nodes: Steiner Nodes, Links Weights: shortest path from each pair in original G)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381000" y="3456801"/>
            <a:ext cx="274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Steiner nodes: {V1, V2, V3, V4}</a:t>
            </a:r>
          </a:p>
        </p:txBody>
      </p:sp>
    </p:spTree>
    <p:extLst>
      <p:ext uri="{BB962C8B-B14F-4D97-AF65-F5344CB8AC3E}">
        <p14:creationId xmlns:p14="http://schemas.microsoft.com/office/powerpoint/2010/main" val="1366318648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0EF927C-27BE-3E42-87A0-288CB48D72CD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4B91694-A001-8D49-BB0C-678424906165}" type="slidenum">
              <a:rPr lang="en-US" sz="1400"/>
              <a:pPr/>
              <a:t>7</a:t>
            </a:fld>
            <a:endParaRPr lang="en-US" sz="140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4448175" cy="1462087"/>
          </a:xfrm>
        </p:spPr>
        <p:txBody>
          <a:bodyPr/>
          <a:lstStyle/>
          <a:p>
            <a:pPr algn="ctr" eaLnBrk="1" hangingPunct="1"/>
            <a:r>
              <a:rPr lang="en-US" b="1">
                <a:latin typeface="Tahoma" charset="0"/>
              </a:rPr>
              <a:t>Example</a:t>
            </a:r>
            <a:br>
              <a:rPr lang="en-US" b="1">
                <a:latin typeface="Tahoma" charset="0"/>
              </a:rPr>
            </a:br>
            <a:r>
              <a:rPr lang="en-US" b="1">
                <a:latin typeface="Tahoma" charset="0"/>
              </a:rPr>
              <a:t>Pages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2017713"/>
            <a:ext cx="4129087" cy="41148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Compares two pages at a time to find similarities and differences</a:t>
            </a:r>
          </a:p>
          <a:p>
            <a:pPr eaLnBrk="1" hangingPunct="1"/>
            <a:r>
              <a:rPr lang="en-US" sz="2400">
                <a:latin typeface="Tahoma" charset="0"/>
              </a:rPr>
              <a:t>Infers nested structure (schema) of page</a:t>
            </a:r>
          </a:p>
          <a:p>
            <a:pPr eaLnBrk="1" hangingPunct="1"/>
            <a:r>
              <a:rPr lang="en-US" sz="2400">
                <a:latin typeface="Tahoma" charset="0"/>
              </a:rPr>
              <a:t>Extracts fields</a:t>
            </a:r>
          </a:p>
        </p:txBody>
      </p:sp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6" t="30075" r="16072" b="21762"/>
          <a:stretch>
            <a:fillRect/>
          </a:stretch>
        </p:blipFill>
        <p:spPr bwMode="auto">
          <a:xfrm>
            <a:off x="4668838" y="161925"/>
            <a:ext cx="4324350" cy="618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023672"/>
      </p:ext>
    </p:extLst>
  </p:cSld>
  <p:clrMapOvr>
    <a:masterClrMapping/>
  </p:clrMapOvr>
  <p:transition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the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143000"/>
            <a:ext cx="8445499" cy="121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1628F"/>
                </a:solidFill>
              </a:rPr>
              <a:t>Select minimal tree that connects all semantic types</a:t>
            </a:r>
          </a:p>
          <a:p>
            <a:pPr lvl="1"/>
            <a:r>
              <a:rPr lang="en-US" dirty="0">
                <a:solidFill>
                  <a:srgbClr val="11628F"/>
                </a:solidFill>
              </a:rPr>
              <a:t>A customized </a:t>
            </a:r>
            <a:r>
              <a:rPr lang="en-US" b="1" dirty="0">
                <a:solidFill>
                  <a:srgbClr val="11628F"/>
                </a:solidFill>
              </a:rPr>
              <a:t>Steiner</a:t>
            </a:r>
            <a:r>
              <a:rPr lang="en-US" dirty="0">
                <a:solidFill>
                  <a:srgbClr val="11628F"/>
                </a:solidFill>
              </a:rPr>
              <a:t> </a:t>
            </a:r>
            <a:r>
              <a:rPr lang="en-US" b="1" dirty="0">
                <a:solidFill>
                  <a:srgbClr val="11628F"/>
                </a:solidFill>
              </a:rPr>
              <a:t>tree algorithm</a:t>
            </a:r>
            <a:endParaRPr lang="en-US" dirty="0">
              <a:solidFill>
                <a:srgbClr val="11628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tree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9800"/>
            <a:ext cx="671590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0766" y="6337756"/>
            <a:ext cx="75446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cs typeface="Trebuchet MS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 rot="21080648">
            <a:off x="381000" y="2819400"/>
            <a:ext cx="1981200" cy="400110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Initial Model</a:t>
            </a:r>
          </a:p>
        </p:txBody>
      </p:sp>
    </p:spTree>
    <p:extLst>
      <p:ext uri="{BB962C8B-B14F-4D97-AF65-F5344CB8AC3E}">
        <p14:creationId xmlns:p14="http://schemas.microsoft.com/office/powerpoint/2010/main" val="1839709148"/>
      </p:ext>
    </p:extLst>
  </p:cSld>
  <p:clrMapOvr>
    <a:masterClrMapping/>
  </p:clrMapOvr>
  <p:transition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arm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1" y="1143000"/>
            <a:ext cx="8301789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in 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8868"/>
      </p:ext>
    </p:extLst>
  </p:cSld>
  <p:clrMapOvr>
    <a:masterClrMapping/>
  </p:clrMapOvr>
  <p:transition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tre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42927"/>
            <a:ext cx="6629400" cy="436267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9900" y="1143000"/>
            <a:ext cx="8445499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1313" indent="-341313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1pPr>
            <a:lvl2pPr marL="741363" indent="-284163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Trebuchet MS"/>
                <a:ea typeface="ＭＳ Ｐゴシック" charset="0"/>
                <a:cs typeface="Trebuchet M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Impose constraints on Steiner Tree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weight of selected links to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source and target of selected link to Steiner nodes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17" y="6413956"/>
            <a:ext cx="72703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cs typeface="Trebuchet MS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 rot="21080648">
            <a:off x="381000" y="2819400"/>
            <a:ext cx="1981200" cy="400110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Correct Model</a:t>
            </a:r>
          </a:p>
        </p:txBody>
      </p:sp>
    </p:spTree>
    <p:extLst>
      <p:ext uri="{BB962C8B-B14F-4D97-AF65-F5344CB8AC3E}">
        <p14:creationId xmlns:p14="http://schemas.microsoft.com/office/powerpoint/2010/main" val="1116025923"/>
      </p:ext>
    </p:extLst>
  </p:cSld>
  <p:clrMapOvr>
    <a:masterClrMapping/>
  </p:clrMapOvr>
  <p:transition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006"/>
            <a:ext cx="8237165" cy="1143000"/>
          </a:xfrm>
        </p:spPr>
        <p:txBody>
          <a:bodyPr/>
          <a:lstStyle/>
          <a:p>
            <a:r>
              <a:rPr lang="en-US" dirty="0"/>
              <a:t>Final Semantic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3" name="Picture 2" descr="karm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3928"/>
            <a:ext cx="8458200" cy="53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4963"/>
      </p:ext>
    </p:extLst>
  </p:cSld>
  <p:clrMapOvr>
    <a:masterClrMapping/>
  </p:clrMapOvr>
  <p:transition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Karma Learns the Source Models</a:t>
            </a:r>
            <a:br>
              <a:rPr lang="en-US" dirty="0"/>
            </a:br>
            <a:r>
              <a:rPr lang="en-US" sz="3100" dirty="0" err="1"/>
              <a:t>Taheriyan</a:t>
            </a:r>
            <a:r>
              <a:rPr lang="en-US" sz="3100" dirty="0"/>
              <a:t> et al., ISWC 2013, ICSC 2014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83120" y="3184216"/>
            <a:ext cx="2133600" cy="1295401"/>
            <a:chOff x="3082560" y="3801360"/>
            <a:chExt cx="2133600" cy="1295401"/>
          </a:xfrm>
        </p:grpSpPr>
        <p:sp>
          <p:nvSpPr>
            <p:cNvPr id="28" name="Oval 27"/>
            <p:cNvSpPr/>
            <p:nvPr/>
          </p:nvSpPr>
          <p:spPr>
            <a:xfrm>
              <a:off x="3082560" y="3801360"/>
              <a:ext cx="2133600" cy="12954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440" y="3956512"/>
              <a:ext cx="1534169" cy="76568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352800" y="4619303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Domain Ontology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48000" y="2743200"/>
            <a:ext cx="1600200" cy="1219200"/>
            <a:chOff x="3962400" y="2438400"/>
            <a:chExt cx="1600200" cy="1219200"/>
          </a:xfrm>
        </p:grpSpPr>
        <p:sp>
          <p:nvSpPr>
            <p:cNvPr id="43" name="Rounded Rectangle 42"/>
            <p:cNvSpPr/>
            <p:nvPr/>
          </p:nvSpPr>
          <p:spPr bwMode="auto">
            <a:xfrm>
              <a:off x="3962400" y="24384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8600" y="312420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Learn</a:t>
              </a:r>
            </a:p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Semantic Types</a:t>
              </a:r>
            </a:p>
          </p:txBody>
        </p:sp>
        <p:pic>
          <p:nvPicPr>
            <p:cNvPr id="41" name="Picture 40" descr="CRF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179" y="2514600"/>
              <a:ext cx="857794" cy="640486"/>
            </a:xfrm>
            <a:prstGeom prst="rect">
              <a:avLst/>
            </a:prstGeom>
          </p:spPr>
        </p:pic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600200"/>
            <a:ext cx="684464" cy="111469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3400" y="1934419"/>
            <a:ext cx="2057400" cy="990599"/>
            <a:chOff x="3048000" y="3810000"/>
            <a:chExt cx="2057400" cy="990599"/>
          </a:xfrm>
        </p:grpSpPr>
        <p:sp>
          <p:nvSpPr>
            <p:cNvPr id="32" name="Oval 31"/>
            <p:cNvSpPr/>
            <p:nvPr/>
          </p:nvSpPr>
          <p:spPr>
            <a:xfrm>
              <a:off x="3048000" y="3810000"/>
              <a:ext cx="2057400" cy="9905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29000" y="4416622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Sample Data</a:t>
              </a:r>
            </a:p>
          </p:txBody>
        </p:sp>
      </p:grpSp>
      <p:cxnSp>
        <p:nvCxnSpPr>
          <p:cNvPr id="49" name="Elbow Connector 48"/>
          <p:cNvCxnSpPr>
            <a:stCxn id="32" idx="5"/>
          </p:cNvCxnSpPr>
          <p:nvPr/>
        </p:nvCxnSpPr>
        <p:spPr bwMode="auto">
          <a:xfrm rot="16200000" flipH="1">
            <a:off x="2596215" y="2473233"/>
            <a:ext cx="145072" cy="758501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Elbow Connector 51"/>
          <p:cNvCxnSpPr>
            <a:stCxn id="28" idx="7"/>
          </p:cNvCxnSpPr>
          <p:nvPr/>
        </p:nvCxnSpPr>
        <p:spPr bwMode="auto">
          <a:xfrm rot="5400000" flipH="1" flipV="1">
            <a:off x="2543178" y="2869101"/>
            <a:ext cx="265907" cy="743738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7" name="Straight Arrow Connector 66"/>
          <p:cNvCxnSpPr>
            <a:stCxn id="43" idx="3"/>
            <a:endCxn id="63" idx="1"/>
          </p:cNvCxnSpPr>
          <p:nvPr/>
        </p:nvCxnSpPr>
        <p:spPr bwMode="auto">
          <a:xfrm>
            <a:off x="4648200" y="3352800"/>
            <a:ext cx="381000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6" name="Straight Arrow Connector 75"/>
          <p:cNvCxnSpPr>
            <a:stCxn id="63" idx="3"/>
            <a:endCxn id="80" idx="1"/>
          </p:cNvCxnSpPr>
          <p:nvPr/>
        </p:nvCxnSpPr>
        <p:spPr bwMode="auto">
          <a:xfrm>
            <a:off x="6629400" y="3352800"/>
            <a:ext cx="394363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73" name="Picture 72" descr="sour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0" y="2221938"/>
            <a:ext cx="1828800" cy="3188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53000" y="2743200"/>
            <a:ext cx="1752600" cy="1219200"/>
            <a:chOff x="3048000" y="4876800"/>
            <a:chExt cx="1752600" cy="12192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3124200" y="4876800"/>
              <a:ext cx="16002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48000" y="5788223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Construct a Graph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6"/>
            <a:srcRect l="4659" r="1847"/>
            <a:stretch/>
          </p:blipFill>
          <p:spPr>
            <a:xfrm>
              <a:off x="3239100" y="4914916"/>
              <a:ext cx="1410660" cy="893564"/>
            </a:xfrm>
            <a:prstGeom prst="roundRect">
              <a:avLst>
                <a:gd name="adj" fmla="val 32022"/>
              </a:avLst>
            </a:prstGeom>
          </p:spPr>
        </p:pic>
      </p:grpSp>
      <p:cxnSp>
        <p:nvCxnSpPr>
          <p:cNvPr id="68" name="Elbow Connector 67"/>
          <p:cNvCxnSpPr/>
          <p:nvPr/>
        </p:nvCxnSpPr>
        <p:spPr bwMode="auto">
          <a:xfrm rot="5400000" flipH="1" flipV="1">
            <a:off x="3620171" y="2662333"/>
            <a:ext cx="939663" cy="3539799"/>
          </a:xfrm>
          <a:prstGeom prst="bentConnector3">
            <a:avLst>
              <a:gd name="adj1" fmla="val -36293"/>
            </a:avLst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0" name="Straight Arrow Connector 69"/>
          <p:cNvCxnSpPr>
            <a:stCxn id="80" idx="2"/>
            <a:endCxn id="85" idx="0"/>
          </p:cNvCxnSpPr>
          <p:nvPr/>
        </p:nvCxnSpPr>
        <p:spPr bwMode="auto">
          <a:xfrm>
            <a:off x="7931482" y="3962400"/>
            <a:ext cx="1958" cy="53340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7010400" y="2743200"/>
            <a:ext cx="1828800" cy="1219200"/>
            <a:chOff x="3946695" y="5181601"/>
            <a:chExt cx="2149305" cy="1066799"/>
          </a:xfrm>
        </p:grpSpPr>
        <p:grpSp>
          <p:nvGrpSpPr>
            <p:cNvPr id="75" name="Group 74"/>
            <p:cNvGrpSpPr/>
            <p:nvPr/>
          </p:nvGrpSpPr>
          <p:grpSpPr>
            <a:xfrm>
              <a:off x="3946695" y="5181601"/>
              <a:ext cx="2149305" cy="1066799"/>
              <a:chOff x="2498895" y="2438399"/>
              <a:chExt cx="2149305" cy="1133473"/>
            </a:xfrm>
          </p:grpSpPr>
          <p:sp>
            <p:nvSpPr>
              <p:cNvPr id="80" name="Rounded Rectangle 79"/>
              <p:cNvSpPr/>
              <p:nvPr/>
            </p:nvSpPr>
            <p:spPr bwMode="auto">
              <a:xfrm>
                <a:off x="2514600" y="2438399"/>
                <a:ext cx="2133600" cy="11334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rgbClr val="46465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498895" y="2996259"/>
                <a:ext cx="2133600" cy="486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C30026"/>
                    </a:solidFill>
                    <a:latin typeface="Trebuchet MS"/>
                    <a:cs typeface="Trebuchet MS"/>
                  </a:rPr>
                  <a:t>Generate Candidate Models</a:t>
                </a:r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191000" y="5381625"/>
              <a:ext cx="457200" cy="31862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00599" y="5381625"/>
              <a:ext cx="457200" cy="31862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5334000" y="5381625"/>
              <a:ext cx="457200" cy="318626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7019040" y="4495800"/>
            <a:ext cx="1828800" cy="1219200"/>
            <a:chOff x="1143000" y="5029200"/>
            <a:chExt cx="1676400" cy="121920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1143000" y="5029200"/>
              <a:ext cx="1676400" cy="1219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rgbClr val="464653"/>
                </a:solidFill>
                <a:latin typeface="+mn-lt"/>
                <a:ea typeface="+mn-ea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400" y="5055264"/>
              <a:ext cx="1330476" cy="83820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1143000" y="5824624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30026"/>
                  </a:solidFill>
                  <a:latin typeface="Trebuchet MS"/>
                  <a:cs typeface="Trebuchet MS"/>
                </a:rPr>
                <a:t>Rank Results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4723515"/>
            <a:ext cx="2057400" cy="1219200"/>
            <a:chOff x="381000" y="5334000"/>
            <a:chExt cx="2057400" cy="1219200"/>
          </a:xfrm>
        </p:grpSpPr>
        <p:sp>
          <p:nvSpPr>
            <p:cNvPr id="54" name="Oval 53"/>
            <p:cNvSpPr/>
            <p:nvPr/>
          </p:nvSpPr>
          <p:spPr>
            <a:xfrm>
              <a:off x="381000" y="5334000"/>
              <a:ext cx="2057400" cy="1219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Font typeface="Arial"/>
                <a:buChar char="•"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3400" y="6019799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D10202"/>
                  </a:solidFill>
                  <a:latin typeface="Trebuchet MS"/>
                  <a:cs typeface="Trebuchet MS"/>
                </a:rPr>
                <a:t>Known Semantic Models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" y="5604240"/>
              <a:ext cx="538325" cy="46725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3000" y="5410200"/>
              <a:ext cx="538325" cy="46725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52600" y="5638800"/>
              <a:ext cx="538325" cy="467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24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 Use Cases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0" y="6323372"/>
            <a:ext cx="9182961" cy="548585"/>
            <a:chOff x="0" y="6323372"/>
            <a:chExt cx="9182961" cy="548585"/>
          </a:xfrm>
        </p:grpSpPr>
        <p:sp>
          <p:nvSpPr>
            <p:cNvPr id="117" name="TextBox 116"/>
            <p:cNvSpPr txBox="1"/>
            <p:nvPr/>
          </p:nvSpPr>
          <p:spPr>
            <a:xfrm>
              <a:off x="7074692" y="6601156"/>
              <a:ext cx="2108269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Pedro </a:t>
              </a:r>
              <a:r>
                <a:rPr lang="en-US" sz="1100" dirty="0" err="1">
                  <a:solidFill>
                    <a:schemeClr val="accent1"/>
                  </a:solidFill>
                  <a:latin typeface="+mn-lt"/>
                </a:rPr>
                <a:t>Szekely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 and Craig Knoblock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0" y="6610347"/>
              <a:ext cx="2052872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University</a:t>
              </a:r>
              <a:r>
                <a:rPr lang="en-US" sz="1100" baseline="0" dirty="0">
                  <a:solidFill>
                    <a:schemeClr val="accent1"/>
                  </a:solidFill>
                  <a:latin typeface="+mn-lt"/>
                </a:rPr>
                <a:t> of Southern California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5824" y="6323372"/>
              <a:ext cx="779618" cy="27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219" y="1135623"/>
            <a:ext cx="8917602" cy="3144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19" y="267018"/>
            <a:ext cx="8917602" cy="641513"/>
          </a:xfrm>
        </p:spPr>
        <p:txBody>
          <a:bodyPr/>
          <a:lstStyle/>
          <a:p>
            <a:r>
              <a:rPr lang="en-US" sz="3600" dirty="0"/>
              <a:t>Source Mapping Phase</a:t>
            </a:r>
            <a:endParaRPr lang="en-US" sz="4400" dirty="0"/>
          </a:p>
        </p:txBody>
      </p:sp>
      <p:sp>
        <p:nvSpPr>
          <p:cNvPr id="252" name="TextBox 251"/>
          <p:cNvSpPr txBox="1"/>
          <p:nvPr/>
        </p:nvSpPr>
        <p:spPr>
          <a:xfrm>
            <a:off x="1166016" y="1430530"/>
            <a:ext cx="16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+mn-lt"/>
              </a:rPr>
              <a:t>Domain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43067" y="1850612"/>
            <a:ext cx="18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1F497D"/>
                </a:solidFill>
                <a:latin typeface="Calibri"/>
              </a:rPr>
              <a:t>Source Mappings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4296606" y="2138221"/>
            <a:ext cx="1384231" cy="634309"/>
          </a:xfrm>
          <a:prstGeom prst="rect">
            <a:avLst/>
          </a:prstGeom>
          <a:ln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latin typeface="+mn-lt"/>
              </a:rPr>
              <a:t>Karma</a:t>
            </a:r>
          </a:p>
        </p:txBody>
      </p:sp>
      <p:pic>
        <p:nvPicPr>
          <p:cNvPr id="137" name="Picture 136" descr="user-green.pdf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06" y="1423340"/>
            <a:ext cx="467120" cy="60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5" name="Freeform 154"/>
          <p:cNvSpPr/>
          <p:nvPr/>
        </p:nvSpPr>
        <p:spPr>
          <a:xfrm>
            <a:off x="2837643" y="2000620"/>
            <a:ext cx="1133609" cy="34079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6976499" y="2277996"/>
            <a:ext cx="1283068" cy="357445"/>
            <a:chOff x="2342155" y="1737130"/>
            <a:chExt cx="1479994" cy="425891"/>
          </a:xfrm>
        </p:grpSpPr>
        <p:sp>
          <p:nvSpPr>
            <p:cNvPr id="239" name="Rounded Rectangle 238"/>
            <p:cNvSpPr/>
            <p:nvPr/>
          </p:nvSpPr>
          <p:spPr>
            <a:xfrm>
              <a:off x="2342155" y="1737130"/>
              <a:ext cx="1479994" cy="42589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2458524" y="1797971"/>
              <a:ext cx="1247256" cy="319419"/>
              <a:chOff x="2483174" y="1797971"/>
              <a:chExt cx="1247256" cy="319419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2483174" y="1805574"/>
                <a:ext cx="311814" cy="31181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2794988" y="1805576"/>
                <a:ext cx="311814" cy="311814"/>
              </a:xfrm>
              <a:prstGeom prst="ellipse">
                <a:avLst/>
              </a:prstGeom>
              <a:solidFill>
                <a:schemeClr val="accent4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106802" y="1797971"/>
                <a:ext cx="311814" cy="311814"/>
              </a:xfrm>
              <a:prstGeom prst="ellipse">
                <a:avLst/>
              </a:prstGeom>
              <a:solidFill>
                <a:schemeClr val="tx2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418616" y="1797971"/>
                <a:ext cx="311814" cy="3118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1346883" y="1794411"/>
            <a:ext cx="1362912" cy="357721"/>
            <a:chOff x="4063953" y="2206415"/>
            <a:chExt cx="1479994" cy="431244"/>
          </a:xfrm>
        </p:grpSpPr>
        <p:sp>
          <p:nvSpPr>
            <p:cNvPr id="161" name="Rounded Rectangle 160"/>
            <p:cNvSpPr/>
            <p:nvPr/>
          </p:nvSpPr>
          <p:spPr>
            <a:xfrm>
              <a:off x="4063953" y="2206415"/>
              <a:ext cx="1479994" cy="431244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4181036" y="2274167"/>
              <a:ext cx="1245829" cy="295740"/>
              <a:chOff x="4871492" y="1569892"/>
              <a:chExt cx="2024916" cy="41030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6147923" y="1759136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711148" y="1679009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248461" y="1854863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871492" y="1820785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191921" y="1611374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838456" y="1862869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776828" y="1820785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6663585" y="1569892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232" name="Straight Connector 231"/>
              <p:cNvCxnSpPr>
                <a:stCxn id="164" idx="4"/>
                <a:endCxn id="163" idx="0"/>
              </p:cNvCxnSpPr>
              <p:nvPr/>
            </p:nvCxnSpPr>
            <p:spPr>
              <a:xfrm flipV="1">
                <a:off x="5770938" y="1759136"/>
                <a:ext cx="436775" cy="37200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164" idx="4"/>
                <a:endCxn id="165" idx="0"/>
              </p:cNvCxnSpPr>
              <p:nvPr/>
            </p:nvCxnSpPr>
            <p:spPr>
              <a:xfrm flipH="1">
                <a:off x="5308251" y="1796336"/>
                <a:ext cx="462687" cy="58527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165" idx="4"/>
                <a:endCxn id="172" idx="0"/>
              </p:cNvCxnSpPr>
              <p:nvPr/>
            </p:nvCxnSpPr>
            <p:spPr>
              <a:xfrm flipH="1" flipV="1">
                <a:off x="4931282" y="1820785"/>
                <a:ext cx="376969" cy="151405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>
                <a:stCxn id="164" idx="3"/>
                <a:endCxn id="173" idx="7"/>
              </p:cNvCxnSpPr>
              <p:nvPr/>
            </p:nvCxnSpPr>
            <p:spPr>
              <a:xfrm flipH="1" flipV="1">
                <a:off x="5293989" y="1628556"/>
                <a:ext cx="434671" cy="15059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>
                <a:stCxn id="163" idx="3"/>
                <a:endCxn id="174" idx="0"/>
              </p:cNvCxnSpPr>
              <p:nvPr/>
            </p:nvCxnSpPr>
            <p:spPr>
              <a:xfrm flipH="1">
                <a:off x="5898246" y="1859281"/>
                <a:ext cx="267189" cy="358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63" idx="4"/>
                <a:endCxn id="175" idx="0"/>
              </p:cNvCxnSpPr>
              <p:nvPr/>
            </p:nvCxnSpPr>
            <p:spPr>
              <a:xfrm flipV="1">
                <a:off x="6207713" y="1820785"/>
                <a:ext cx="628905" cy="5567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6218888" y="1627744"/>
                <a:ext cx="504487" cy="126657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78" y="2341410"/>
            <a:ext cx="1479994" cy="1069779"/>
          </a:xfrm>
          <a:prstGeom prst="rect">
            <a:avLst/>
          </a:prstGeom>
        </p:spPr>
      </p:pic>
      <p:sp>
        <p:nvSpPr>
          <p:cNvPr id="378" name="Rectangle 377"/>
          <p:cNvSpPr/>
          <p:nvPr/>
        </p:nvSpPr>
        <p:spPr>
          <a:xfrm>
            <a:off x="1075699" y="2901295"/>
            <a:ext cx="1852342" cy="620398"/>
          </a:xfrm>
          <a:prstGeom prst="rect">
            <a:avLst/>
          </a:prstGeom>
          <a:solidFill>
            <a:srgbClr val="F2F2F2">
              <a:alpha val="93000"/>
            </a:srgb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79" name="Freeform 378"/>
          <p:cNvSpPr/>
          <p:nvPr/>
        </p:nvSpPr>
        <p:spPr>
          <a:xfrm flipV="1">
            <a:off x="2844933" y="2527895"/>
            <a:ext cx="1126318" cy="328601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reeform 379"/>
          <p:cNvSpPr/>
          <p:nvPr/>
        </p:nvSpPr>
        <p:spPr>
          <a:xfrm>
            <a:off x="5887266" y="2439704"/>
            <a:ext cx="938333" cy="573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854903"/>
              <a:gd name="connsiteY0" fmla="*/ 20964 h 20964"/>
              <a:gd name="connsiteX1" fmla="*/ 854903 w 854903"/>
              <a:gd name="connsiteY1" fmla="*/ 0 h 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903" h="20964">
                <a:moveTo>
                  <a:pt x="0" y="20964"/>
                </a:moveTo>
                <a:cubicBezTo>
                  <a:pt x="312351" y="8484"/>
                  <a:pt x="373719" y="5098"/>
                  <a:pt x="854903" y="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49206" y="1374664"/>
            <a:ext cx="9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chemeClr val="accent2"/>
                </a:solidFill>
                <a:latin typeface="Calibri"/>
              </a:rPr>
              <a:t>Domain</a:t>
            </a:r>
          </a:p>
          <a:p>
            <a:pPr lvl="0"/>
            <a:r>
              <a:rPr lang="en-US" sz="1800" dirty="0">
                <a:solidFill>
                  <a:schemeClr val="accent2"/>
                </a:solidFill>
                <a:latin typeface="Calibri"/>
              </a:rPr>
              <a:t>Expert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03" y="3748776"/>
            <a:ext cx="2150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Mapping Phase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0" y="6323372"/>
            <a:ext cx="9182961" cy="548585"/>
            <a:chOff x="0" y="6323372"/>
            <a:chExt cx="9182961" cy="548585"/>
          </a:xfrm>
        </p:grpSpPr>
        <p:sp>
          <p:nvSpPr>
            <p:cNvPr id="70" name="TextBox 69"/>
            <p:cNvSpPr txBox="1"/>
            <p:nvPr/>
          </p:nvSpPr>
          <p:spPr>
            <a:xfrm>
              <a:off x="7074692" y="6601156"/>
              <a:ext cx="2108269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Pedro </a:t>
              </a:r>
              <a:r>
                <a:rPr lang="en-US" sz="1100" dirty="0" err="1">
                  <a:solidFill>
                    <a:schemeClr val="accent1"/>
                  </a:solidFill>
                  <a:latin typeface="+mn-lt"/>
                </a:rPr>
                <a:t>Szekely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 and Craig Knoblock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0" y="6610347"/>
              <a:ext cx="2052872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University</a:t>
              </a:r>
              <a:r>
                <a:rPr lang="en-US" sz="1100" baseline="0" dirty="0">
                  <a:solidFill>
                    <a:schemeClr val="accent1"/>
                  </a:solidFill>
                  <a:latin typeface="+mn-lt"/>
                </a:rPr>
                <a:t> of Southern California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5824" y="6323372"/>
              <a:ext cx="779618" cy="274638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>
          <a:xfrm>
            <a:off x="1075699" y="2152132"/>
            <a:ext cx="1852342" cy="620398"/>
          </a:xfrm>
          <a:prstGeom prst="rect">
            <a:avLst/>
          </a:prstGeom>
          <a:solidFill>
            <a:srgbClr val="F2F2F2">
              <a:alpha val="78000"/>
            </a:srgb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8727" y="2913188"/>
            <a:ext cx="16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+mn-lt"/>
              </a:rPr>
              <a:t>Samples of Source Data</a:t>
            </a:r>
          </a:p>
        </p:txBody>
      </p:sp>
    </p:spTree>
    <p:extLst>
      <p:ext uri="{BB962C8B-B14F-4D97-AF65-F5344CB8AC3E}">
        <p14:creationId xmlns:p14="http://schemas.microsoft.com/office/powerpoint/2010/main" val="4424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219" y="1135623"/>
            <a:ext cx="8917602" cy="3144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19" y="267018"/>
            <a:ext cx="8917602" cy="641513"/>
          </a:xfrm>
        </p:spPr>
        <p:txBody>
          <a:bodyPr/>
          <a:lstStyle/>
          <a:p>
            <a:r>
              <a:rPr lang="en-US" sz="3600" dirty="0"/>
              <a:t>Source Mapping  and Query Time</a:t>
            </a:r>
            <a:endParaRPr lang="en-US" sz="4400" dirty="0"/>
          </a:p>
        </p:txBody>
      </p:sp>
      <p:sp>
        <p:nvSpPr>
          <p:cNvPr id="252" name="TextBox 251"/>
          <p:cNvSpPr txBox="1"/>
          <p:nvPr/>
        </p:nvSpPr>
        <p:spPr>
          <a:xfrm>
            <a:off x="1166016" y="1430530"/>
            <a:ext cx="16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+mn-lt"/>
              </a:rPr>
              <a:t>Domain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43067" y="1850612"/>
            <a:ext cx="18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1F497D"/>
                </a:solidFill>
                <a:latin typeface="Calibri"/>
              </a:rPr>
              <a:t>Source Mappings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4296606" y="2138221"/>
            <a:ext cx="1384231" cy="634309"/>
          </a:xfrm>
          <a:prstGeom prst="rect">
            <a:avLst/>
          </a:prstGeom>
          <a:ln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latin typeface="+mn-lt"/>
              </a:rPr>
              <a:t>Karma</a:t>
            </a:r>
          </a:p>
        </p:txBody>
      </p:sp>
      <p:pic>
        <p:nvPicPr>
          <p:cNvPr id="137" name="Picture 136" descr="user-green.pdf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06" y="1423340"/>
            <a:ext cx="467120" cy="60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5" name="Freeform 154"/>
          <p:cNvSpPr/>
          <p:nvPr/>
        </p:nvSpPr>
        <p:spPr>
          <a:xfrm>
            <a:off x="2837643" y="2000620"/>
            <a:ext cx="1133609" cy="340790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6976499" y="2277996"/>
            <a:ext cx="1283068" cy="357445"/>
            <a:chOff x="2342155" y="1737130"/>
            <a:chExt cx="1479994" cy="425891"/>
          </a:xfrm>
        </p:grpSpPr>
        <p:sp>
          <p:nvSpPr>
            <p:cNvPr id="239" name="Rounded Rectangle 238"/>
            <p:cNvSpPr/>
            <p:nvPr/>
          </p:nvSpPr>
          <p:spPr>
            <a:xfrm>
              <a:off x="2342155" y="1737130"/>
              <a:ext cx="1479994" cy="42589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2458524" y="1797971"/>
              <a:ext cx="1247256" cy="319419"/>
              <a:chOff x="2483174" y="1797971"/>
              <a:chExt cx="1247256" cy="319419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2483174" y="1805574"/>
                <a:ext cx="311814" cy="31181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2794988" y="1805576"/>
                <a:ext cx="311814" cy="311814"/>
              </a:xfrm>
              <a:prstGeom prst="ellipse">
                <a:avLst/>
              </a:prstGeom>
              <a:solidFill>
                <a:schemeClr val="accent4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106802" y="1797971"/>
                <a:ext cx="311814" cy="311814"/>
              </a:xfrm>
              <a:prstGeom prst="ellipse">
                <a:avLst/>
              </a:prstGeom>
              <a:solidFill>
                <a:schemeClr val="tx2"/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418616" y="1797971"/>
                <a:ext cx="311814" cy="3118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 cmpd="sng"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1346883" y="1794411"/>
            <a:ext cx="1362912" cy="357721"/>
            <a:chOff x="4063953" y="2206415"/>
            <a:chExt cx="1479994" cy="431244"/>
          </a:xfrm>
        </p:grpSpPr>
        <p:sp>
          <p:nvSpPr>
            <p:cNvPr id="161" name="Rounded Rectangle 160"/>
            <p:cNvSpPr/>
            <p:nvPr/>
          </p:nvSpPr>
          <p:spPr>
            <a:xfrm>
              <a:off x="4063953" y="2206415"/>
              <a:ext cx="1479994" cy="431244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4181036" y="2274167"/>
              <a:ext cx="1245829" cy="295740"/>
              <a:chOff x="4871492" y="1569892"/>
              <a:chExt cx="2024916" cy="41030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6147923" y="1759136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711148" y="1679009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248461" y="1854863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871492" y="1820785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191921" y="1611374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838456" y="1862869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776828" y="1820785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6663585" y="1569892"/>
                <a:ext cx="119580" cy="1173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buFont typeface="Arial"/>
                  <a:buChar char="•"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232" name="Straight Connector 231"/>
              <p:cNvCxnSpPr>
                <a:stCxn id="164" idx="4"/>
                <a:endCxn id="163" idx="0"/>
              </p:cNvCxnSpPr>
              <p:nvPr/>
            </p:nvCxnSpPr>
            <p:spPr>
              <a:xfrm flipV="1">
                <a:off x="5770938" y="1759136"/>
                <a:ext cx="436775" cy="37200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164" idx="4"/>
                <a:endCxn id="165" idx="0"/>
              </p:cNvCxnSpPr>
              <p:nvPr/>
            </p:nvCxnSpPr>
            <p:spPr>
              <a:xfrm flipH="1">
                <a:off x="5308251" y="1796336"/>
                <a:ext cx="462687" cy="58527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165" idx="4"/>
                <a:endCxn id="172" idx="0"/>
              </p:cNvCxnSpPr>
              <p:nvPr/>
            </p:nvCxnSpPr>
            <p:spPr>
              <a:xfrm flipH="1" flipV="1">
                <a:off x="4931282" y="1820785"/>
                <a:ext cx="376969" cy="151405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>
                <a:stCxn id="164" idx="3"/>
                <a:endCxn id="173" idx="7"/>
              </p:cNvCxnSpPr>
              <p:nvPr/>
            </p:nvCxnSpPr>
            <p:spPr>
              <a:xfrm flipH="1" flipV="1">
                <a:off x="5293989" y="1628556"/>
                <a:ext cx="434671" cy="15059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>
                <a:stCxn id="163" idx="3"/>
                <a:endCxn id="174" idx="0"/>
              </p:cNvCxnSpPr>
              <p:nvPr/>
            </p:nvCxnSpPr>
            <p:spPr>
              <a:xfrm flipH="1">
                <a:off x="5898246" y="1859281"/>
                <a:ext cx="267189" cy="358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63" idx="4"/>
                <a:endCxn id="175" idx="0"/>
              </p:cNvCxnSpPr>
              <p:nvPr/>
            </p:nvCxnSpPr>
            <p:spPr>
              <a:xfrm flipV="1">
                <a:off x="6207713" y="1820785"/>
                <a:ext cx="628905" cy="55678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6218888" y="1627744"/>
                <a:ext cx="504487" cy="126657"/>
              </a:xfrm>
              <a:prstGeom prst="line">
                <a:avLst/>
              </a:prstGeom>
              <a:solidFill>
                <a:schemeClr val="accent2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78" y="2341410"/>
            <a:ext cx="1479994" cy="1069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699" y="2152132"/>
            <a:ext cx="1852342" cy="620398"/>
          </a:xfrm>
          <a:prstGeom prst="rect">
            <a:avLst/>
          </a:prstGeom>
          <a:solidFill>
            <a:srgbClr val="F2F2F2">
              <a:alpha val="78000"/>
            </a:srgb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1075699" y="2901295"/>
            <a:ext cx="1852342" cy="620398"/>
          </a:xfrm>
          <a:prstGeom prst="rect">
            <a:avLst/>
          </a:prstGeom>
          <a:solidFill>
            <a:srgbClr val="F2F2F2">
              <a:alpha val="78000"/>
            </a:srgb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79" name="Freeform 378"/>
          <p:cNvSpPr/>
          <p:nvPr/>
        </p:nvSpPr>
        <p:spPr>
          <a:xfrm flipV="1">
            <a:off x="2844933" y="2527895"/>
            <a:ext cx="1126318" cy="328601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TextBox 376"/>
          <p:cNvSpPr txBox="1"/>
          <p:nvPr/>
        </p:nvSpPr>
        <p:spPr>
          <a:xfrm>
            <a:off x="1158727" y="2913188"/>
            <a:ext cx="167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+mn-lt"/>
              </a:rPr>
              <a:t>Samples of Source Data</a:t>
            </a:r>
          </a:p>
        </p:txBody>
      </p:sp>
      <p:sp>
        <p:nvSpPr>
          <p:cNvPr id="380" name="Freeform 379"/>
          <p:cNvSpPr/>
          <p:nvPr/>
        </p:nvSpPr>
        <p:spPr>
          <a:xfrm>
            <a:off x="5887266" y="2439704"/>
            <a:ext cx="938333" cy="573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854903"/>
              <a:gd name="connsiteY0" fmla="*/ 20964 h 20964"/>
              <a:gd name="connsiteX1" fmla="*/ 854903 w 854903"/>
              <a:gd name="connsiteY1" fmla="*/ 0 h 2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903" h="20964">
                <a:moveTo>
                  <a:pt x="0" y="20964"/>
                </a:moveTo>
                <a:cubicBezTo>
                  <a:pt x="312351" y="8484"/>
                  <a:pt x="373719" y="5098"/>
                  <a:pt x="854903" y="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49206" y="1374664"/>
            <a:ext cx="9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chemeClr val="accent2"/>
                </a:solidFill>
                <a:latin typeface="Calibri"/>
              </a:rPr>
              <a:t>Domain</a:t>
            </a:r>
          </a:p>
          <a:p>
            <a:pPr lvl="0"/>
            <a:r>
              <a:rPr lang="en-US" sz="1800" dirty="0">
                <a:solidFill>
                  <a:schemeClr val="accent2"/>
                </a:solidFill>
                <a:latin typeface="Calibri"/>
              </a:rPr>
              <a:t>Expert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03" y="3748776"/>
            <a:ext cx="2150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Mapping Phase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8219" y="4279954"/>
            <a:ext cx="8917602" cy="238089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96606" y="4629264"/>
            <a:ext cx="1384231" cy="1293069"/>
          </a:xfrm>
          <a:prstGeom prst="rect">
            <a:avLst/>
          </a:prstGeom>
          <a:ln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latin typeface="+mn-lt"/>
              </a:rPr>
              <a:t>Karma Runtime</a:t>
            </a:r>
          </a:p>
          <a:p>
            <a:pPr algn="ctr"/>
            <a:r>
              <a:rPr lang="en-US" dirty="0"/>
              <a:t>System</a:t>
            </a:r>
            <a:endParaRPr lang="en-US" dirty="0">
              <a:latin typeface="+mn-lt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8" y="5175031"/>
            <a:ext cx="1479994" cy="1069779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flipV="1">
            <a:off x="2997333" y="5361516"/>
            <a:ext cx="1126318" cy="328601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681" h="454880">
                <a:moveTo>
                  <a:pt x="0" y="243"/>
                </a:moveTo>
                <a:cubicBezTo>
                  <a:pt x="312351" y="-12237"/>
                  <a:pt x="345497" y="459938"/>
                  <a:pt x="826681" y="45484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flipV="1">
            <a:off x="5014835" y="2747311"/>
            <a:ext cx="2628673" cy="1759685"/>
          </a:xfrm>
          <a:custGeom>
            <a:avLst/>
            <a:gdLst>
              <a:gd name="connsiteX0" fmla="*/ 702234 w 702234"/>
              <a:gd name="connsiteY0" fmla="*/ 68769 h 734268"/>
              <a:gd name="connsiteX1" fmla="*/ 109985 w 702234"/>
              <a:gd name="connsiteY1" fmla="*/ 62663 h 734268"/>
              <a:gd name="connsiteX2" fmla="*/ 83 w 702234"/>
              <a:gd name="connsiteY2" fmla="*/ 734268 h 734268"/>
              <a:gd name="connsiteX0" fmla="*/ 757787 w 757787"/>
              <a:gd name="connsiteY0" fmla="*/ 25569 h 813178"/>
              <a:gd name="connsiteX1" fmla="*/ 110587 w 757787"/>
              <a:gd name="connsiteY1" fmla="*/ 141573 h 813178"/>
              <a:gd name="connsiteX2" fmla="*/ 685 w 757787"/>
              <a:gd name="connsiteY2" fmla="*/ 813178 h 813178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757102 w 757102"/>
              <a:gd name="connsiteY0" fmla="*/ 0 h 787609"/>
              <a:gd name="connsiteX1" fmla="*/ 0 w 757102"/>
              <a:gd name="connsiteY1" fmla="*/ 787609 h 787609"/>
              <a:gd name="connsiteX0" fmla="*/ 1276084 w 1276084"/>
              <a:gd name="connsiteY0" fmla="*/ 0 h 928036"/>
              <a:gd name="connsiteX1" fmla="*/ 0 w 1276084"/>
              <a:gd name="connsiteY1" fmla="*/ 928036 h 928036"/>
              <a:gd name="connsiteX0" fmla="*/ 1361563 w 1361563"/>
              <a:gd name="connsiteY0" fmla="*/ 0 h 763188"/>
              <a:gd name="connsiteX1" fmla="*/ 0 w 1361563"/>
              <a:gd name="connsiteY1" fmla="*/ 763188 h 763188"/>
              <a:gd name="connsiteX0" fmla="*/ 1031857 w 1031857"/>
              <a:gd name="connsiteY0" fmla="*/ 650 h 684467"/>
              <a:gd name="connsiteX1" fmla="*/ 0 w 1031857"/>
              <a:gd name="connsiteY1" fmla="*/ 684467 h 684467"/>
              <a:gd name="connsiteX0" fmla="*/ 365321 w 365321"/>
              <a:gd name="connsiteY0" fmla="*/ 0 h 1111280"/>
              <a:gd name="connsiteX1" fmla="*/ 237952 w 365321"/>
              <a:gd name="connsiteY1" fmla="*/ 1111280 h 1111280"/>
              <a:gd name="connsiteX0" fmla="*/ 417096 w 417096"/>
              <a:gd name="connsiteY0" fmla="*/ 0 h 1114050"/>
              <a:gd name="connsiteX1" fmla="*/ 289727 w 417096"/>
              <a:gd name="connsiteY1" fmla="*/ 1111280 h 1114050"/>
              <a:gd name="connsiteX0" fmla="*/ 224883 w 224883"/>
              <a:gd name="connsiteY0" fmla="*/ 0 h 1114377"/>
              <a:gd name="connsiteX1" fmla="*/ 97514 w 224883"/>
              <a:gd name="connsiteY1" fmla="*/ 1111280 h 1114377"/>
              <a:gd name="connsiteX0" fmla="*/ 43353 w 721350"/>
              <a:gd name="connsiteY0" fmla="*/ 0 h 89887"/>
              <a:gd name="connsiteX1" fmla="*/ 721350 w 721350"/>
              <a:gd name="connsiteY1" fmla="*/ 27133 h 89887"/>
              <a:gd name="connsiteX0" fmla="*/ 36126 w 893782"/>
              <a:gd name="connsiteY0" fmla="*/ 0 h 135234"/>
              <a:gd name="connsiteX1" fmla="*/ 893782 w 893782"/>
              <a:gd name="connsiteY1" fmla="*/ 101475 h 135234"/>
              <a:gd name="connsiteX0" fmla="*/ 0 w 857656"/>
              <a:gd name="connsiteY0" fmla="*/ 619 h 117040"/>
              <a:gd name="connsiteX1" fmla="*/ 857656 w 857656"/>
              <a:gd name="connsiteY1" fmla="*/ 102094 h 117040"/>
              <a:gd name="connsiteX0" fmla="*/ 0 w 826681"/>
              <a:gd name="connsiteY0" fmla="*/ 216 h 460638"/>
              <a:gd name="connsiteX1" fmla="*/ 826681 w 826681"/>
              <a:gd name="connsiteY1" fmla="*/ 454813 h 460638"/>
              <a:gd name="connsiteX0" fmla="*/ 0 w 826681"/>
              <a:gd name="connsiteY0" fmla="*/ 243 h 454880"/>
              <a:gd name="connsiteX1" fmla="*/ 826681 w 826681"/>
              <a:gd name="connsiteY1" fmla="*/ 454840 h 454880"/>
              <a:gd name="connsiteX0" fmla="*/ 0 w 262029"/>
              <a:gd name="connsiteY0" fmla="*/ 669494 h 669494"/>
              <a:gd name="connsiteX1" fmla="*/ 262029 w 262029"/>
              <a:gd name="connsiteY1" fmla="*/ 0 h 669494"/>
              <a:gd name="connsiteX0" fmla="*/ 46824 w 308853"/>
              <a:gd name="connsiteY0" fmla="*/ 670077 h 670077"/>
              <a:gd name="connsiteX1" fmla="*/ 308853 w 308853"/>
              <a:gd name="connsiteY1" fmla="*/ 583 h 670077"/>
              <a:gd name="connsiteX0" fmla="*/ 0 w 262051"/>
              <a:gd name="connsiteY0" fmla="*/ 669494 h 669494"/>
              <a:gd name="connsiteX1" fmla="*/ 262029 w 262051"/>
              <a:gd name="connsiteY1" fmla="*/ 0 h 669494"/>
              <a:gd name="connsiteX0" fmla="*/ 1929360 w 1929382"/>
              <a:gd name="connsiteY0" fmla="*/ 2435920 h 2435920"/>
              <a:gd name="connsiteX1" fmla="*/ 0 w 1929382"/>
              <a:gd name="connsiteY1" fmla="*/ 0 h 2435920"/>
              <a:gd name="connsiteX0" fmla="*/ 1929361 w 1929383"/>
              <a:gd name="connsiteY0" fmla="*/ 2435920 h 2435920"/>
              <a:gd name="connsiteX1" fmla="*/ 1 w 1929383"/>
              <a:gd name="connsiteY1" fmla="*/ 0 h 2435920"/>
              <a:gd name="connsiteX0" fmla="*/ 1929361 w 1929364"/>
              <a:gd name="connsiteY0" fmla="*/ 2435920 h 2435920"/>
              <a:gd name="connsiteX1" fmla="*/ 1 w 1929364"/>
              <a:gd name="connsiteY1" fmla="*/ 0 h 2435920"/>
              <a:gd name="connsiteX0" fmla="*/ 1929361 w 1929364"/>
              <a:gd name="connsiteY0" fmla="*/ 2435920 h 2435920"/>
              <a:gd name="connsiteX1" fmla="*/ 1 w 1929364"/>
              <a:gd name="connsiteY1" fmla="*/ 0 h 243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9364" h="2435920">
                <a:moveTo>
                  <a:pt x="1929361" y="2435920"/>
                </a:moveTo>
                <a:cubicBezTo>
                  <a:pt x="1932499" y="487979"/>
                  <a:pt x="-1677" y="2836451"/>
                  <a:pt x="1" y="0"/>
                </a:cubicBezTo>
              </a:path>
            </a:pathLst>
          </a:custGeom>
          <a:ln w="57150" cmpd="sng">
            <a:solidFill>
              <a:schemeClr val="accent2"/>
            </a:solidFill>
            <a:headEnd type="none"/>
            <a:tailEnd type="triangle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11903" y="4398431"/>
            <a:ext cx="179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Query Phase</a:t>
            </a:r>
          </a:p>
        </p:txBody>
      </p:sp>
      <p:pic>
        <p:nvPicPr>
          <p:cNvPr id="49" name="Picture 48" descr="user-green.pdf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20" y="5098785"/>
            <a:ext cx="520494" cy="66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/>
          <p:cNvGrpSpPr/>
          <p:nvPr/>
        </p:nvGrpSpPr>
        <p:grpSpPr>
          <a:xfrm>
            <a:off x="7017242" y="5561067"/>
            <a:ext cx="600791" cy="258099"/>
            <a:chOff x="3703610" y="2333040"/>
            <a:chExt cx="600791" cy="258099"/>
          </a:xfrm>
        </p:grpSpPr>
        <p:grpSp>
          <p:nvGrpSpPr>
            <p:cNvPr id="51" name="Group 50"/>
            <p:cNvGrpSpPr/>
            <p:nvPr/>
          </p:nvGrpSpPr>
          <p:grpSpPr>
            <a:xfrm>
              <a:off x="3703610" y="2333040"/>
              <a:ext cx="600791" cy="127940"/>
              <a:chOff x="3703610" y="2219176"/>
              <a:chExt cx="2072461" cy="24180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3703610" y="2219176"/>
                <a:ext cx="517136" cy="241804"/>
              </a:xfrm>
              <a:prstGeom prst="rect">
                <a:avLst/>
              </a:prstGeom>
              <a:solidFill>
                <a:schemeClr val="accent3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20746" y="2219176"/>
                <a:ext cx="517136" cy="241804"/>
              </a:xfrm>
              <a:prstGeom prst="rect">
                <a:avLst/>
              </a:prstGeom>
              <a:solidFill>
                <a:schemeClr val="accent4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37882" y="2219176"/>
                <a:ext cx="517136" cy="241804"/>
              </a:xfrm>
              <a:prstGeom prst="rect">
                <a:avLst/>
              </a:prstGeom>
              <a:solidFill>
                <a:schemeClr val="accent1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258935" y="2219176"/>
                <a:ext cx="517136" cy="2418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703610" y="2463199"/>
              <a:ext cx="600791" cy="127940"/>
              <a:chOff x="3703610" y="2219176"/>
              <a:chExt cx="2072461" cy="241804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3703610" y="2219176"/>
                <a:ext cx="517136" cy="241804"/>
              </a:xfrm>
              <a:prstGeom prst="rect">
                <a:avLst/>
              </a:prstGeom>
              <a:solidFill>
                <a:schemeClr val="accent3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220746" y="2219176"/>
                <a:ext cx="517136" cy="241804"/>
              </a:xfrm>
              <a:prstGeom prst="rect">
                <a:avLst/>
              </a:prstGeom>
              <a:solidFill>
                <a:schemeClr val="accent4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737882" y="2219176"/>
                <a:ext cx="517136" cy="241804"/>
              </a:xfrm>
              <a:prstGeom prst="rect">
                <a:avLst/>
              </a:prstGeom>
              <a:solidFill>
                <a:schemeClr val="accent1"/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258935" y="2219176"/>
                <a:ext cx="517136" cy="2418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mpd="sng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cxnSp>
        <p:nvCxnSpPr>
          <p:cNvPr id="61" name="Straight Arrow Connector 60"/>
          <p:cNvCxnSpPr/>
          <p:nvPr/>
        </p:nvCxnSpPr>
        <p:spPr>
          <a:xfrm>
            <a:off x="5934709" y="5690117"/>
            <a:ext cx="890890" cy="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859350" y="5819166"/>
            <a:ext cx="9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Analyst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5887266" y="5168481"/>
            <a:ext cx="1702803" cy="655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9757" y="476023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Query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180631" y="6245834"/>
            <a:ext cx="1595330" cy="3059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Virtual Integration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180631" y="5949403"/>
            <a:ext cx="1595330" cy="3059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Data Warehousing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0" y="6323372"/>
            <a:ext cx="9182961" cy="548585"/>
            <a:chOff x="0" y="6323372"/>
            <a:chExt cx="9182961" cy="548585"/>
          </a:xfrm>
        </p:grpSpPr>
        <p:sp>
          <p:nvSpPr>
            <p:cNvPr id="69" name="TextBox 68"/>
            <p:cNvSpPr txBox="1"/>
            <p:nvPr/>
          </p:nvSpPr>
          <p:spPr>
            <a:xfrm>
              <a:off x="7074692" y="6601156"/>
              <a:ext cx="2108269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Pedro </a:t>
              </a:r>
              <a:r>
                <a:rPr lang="en-US" sz="1100" dirty="0" err="1">
                  <a:solidFill>
                    <a:schemeClr val="accent1"/>
                  </a:solidFill>
                  <a:latin typeface="+mn-lt"/>
                </a:rPr>
                <a:t>Szekely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 and Craig Knoblock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0" y="6610347"/>
              <a:ext cx="2052872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University</a:t>
              </a:r>
              <a:r>
                <a:rPr lang="en-US" sz="1100" baseline="0" dirty="0">
                  <a:solidFill>
                    <a:schemeClr val="accent1"/>
                  </a:solidFill>
                  <a:latin typeface="+mn-lt"/>
                </a:rPr>
                <a:t> of Southern California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5824" y="6323372"/>
              <a:ext cx="779618" cy="27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9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295400"/>
            <a:ext cx="4559299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VIVO</a:t>
            </a:r>
            <a:r>
              <a:rPr lang="en-US" dirty="0"/>
              <a:t> is a system to build researcher networks across institutions</a:t>
            </a:r>
          </a:p>
          <a:p>
            <a:endParaRPr lang="en-US" dirty="0"/>
          </a:p>
          <a:p>
            <a:r>
              <a:rPr lang="en-US" dirty="0"/>
              <a:t>Used Karma to map the data about USC faculty to VIVO ontology and publish it as RDF</a:t>
            </a:r>
          </a:p>
          <a:p>
            <a:endParaRPr lang="en-US" dirty="0"/>
          </a:p>
          <a:p>
            <a:r>
              <a:rPr lang="en-US" dirty="0"/>
              <a:t>VIVO ingest the RDF data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Video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847" y="1433940"/>
            <a:ext cx="400961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2959"/>
      </p:ext>
    </p:extLst>
  </p:cSld>
  <p:clrMapOvr>
    <a:masterClrMapping/>
  </p:clrMapOvr>
  <p:transition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American Art Collaborative</a:t>
            </a:r>
            <a:br>
              <a:rPr lang="en-US" dirty="0"/>
            </a:br>
            <a:r>
              <a:rPr lang="en-US" sz="2800" dirty="0"/>
              <a:t>[Knoblock et al., ISWC 2017]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524000"/>
            <a:ext cx="4330699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Karma to convert data of 13 American Art Museums to Linked Open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Modeled according to CIDOC-CRM Ontology</a:t>
            </a:r>
          </a:p>
          <a:p>
            <a:endParaRPr lang="en-US" dirty="0"/>
          </a:p>
          <a:p>
            <a:r>
              <a:rPr lang="en-US" dirty="0"/>
              <a:t>Linked the generated RDF to </a:t>
            </a:r>
            <a:r>
              <a:rPr lang="en-US" dirty="0" err="1"/>
              <a:t>DBPedia</a:t>
            </a:r>
            <a:r>
              <a:rPr lang="en-US" dirty="0"/>
              <a:t> and ULAN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Video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752600"/>
            <a:ext cx="410789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64366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91BE053-A9EE-634F-81FA-6C33C85F8222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AA36C4B-1822-F04B-88F7-9814987373BB}" type="slidenum">
              <a:rPr lang="en-US" sz="1400"/>
              <a:pPr/>
              <a:t>8</a:t>
            </a:fld>
            <a:endParaRPr lang="en-US" sz="140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91133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Extracted Result</a:t>
            </a:r>
          </a:p>
        </p:txBody>
      </p:sp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 t="15555" r="51613" b="56438"/>
          <a:stretch>
            <a:fillRect/>
          </a:stretch>
        </p:blipFill>
        <p:spPr bwMode="auto">
          <a:xfrm>
            <a:off x="890588" y="1485900"/>
            <a:ext cx="67976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695116"/>
      </p:ext>
    </p:extLst>
  </p:cSld>
  <p:clrMapOvr>
    <a:masterClrMapping/>
  </p:clrMapOvr>
  <p:transition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Using Karma to map museum data to the CIDOC CRM ontology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3800"/>
            <a:ext cx="533400" cy="288925"/>
          </a:xfrm>
          <a:prstGeom prst="rect">
            <a:avLst/>
          </a:prstGeom>
        </p:spPr>
        <p:txBody>
          <a:bodyPr/>
          <a:lstStyle/>
          <a:p>
            <a:fld id="{80283411-854A-314E-B4F1-C2993CDE76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3805535"/>
            <a:ext cx="7772399" cy="461665"/>
          </a:xfrm>
          <a:prstGeom prst="rect">
            <a:avLst/>
          </a:prstGeom>
          <a:solidFill>
            <a:srgbClr val="4BACC6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GB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cs typeface="Trebuchet M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hlinkClick r:id="rId2"/>
              </a:rPr>
              <a:t>https://www.youtube.com/watch?v=h3_yiBhAJIc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068143"/>
      </p:ext>
    </p:extLst>
  </p:cSld>
  <p:clrMapOvr>
    <a:masterClrMapping/>
  </p:clrMapOvr>
  <p:transition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713288"/>
          </a:xfrm>
        </p:spPr>
        <p:txBody>
          <a:bodyPr/>
          <a:lstStyle/>
          <a:p>
            <a:r>
              <a:rPr lang="en-US" sz="2000" dirty="0"/>
              <a:t>Mapping Databases into RDF	</a:t>
            </a:r>
          </a:p>
          <a:p>
            <a:pPr lvl="1"/>
            <a:r>
              <a:rPr lang="en-US" sz="1800" dirty="0"/>
              <a:t>D2R &amp; R2R </a:t>
            </a:r>
            <a:r>
              <a:rPr lang="en-US" sz="1200" dirty="0"/>
              <a:t>[</a:t>
            </a:r>
            <a:r>
              <a:rPr lang="en-US" sz="1200" dirty="0" err="1"/>
              <a:t>Bizer</a:t>
            </a:r>
            <a:r>
              <a:rPr lang="en-US" sz="1200" dirty="0"/>
              <a:t> &amp; </a:t>
            </a:r>
            <a:r>
              <a:rPr lang="en-US" sz="1200" dirty="0" err="1"/>
              <a:t>Cyganiak</a:t>
            </a:r>
            <a:r>
              <a:rPr lang="en-US" sz="1200" dirty="0"/>
              <a:t>, 2006, </a:t>
            </a:r>
            <a:r>
              <a:rPr lang="en-US" sz="1200" dirty="0" err="1"/>
              <a:t>Bizer</a:t>
            </a:r>
            <a:r>
              <a:rPr lang="en-US" sz="1200" dirty="0"/>
              <a:t> &amp; Shultz, 2010]</a:t>
            </a:r>
          </a:p>
          <a:p>
            <a:pPr lvl="1"/>
            <a:r>
              <a:rPr lang="en-US" sz="1800" dirty="0" err="1"/>
              <a:t>Semion</a:t>
            </a:r>
            <a:r>
              <a:rPr lang="en-US" sz="1200" dirty="0"/>
              <a:t> [</a:t>
            </a:r>
            <a:r>
              <a:rPr lang="en-US" sz="1200" dirty="0" err="1"/>
              <a:t>Nuzzolese</a:t>
            </a:r>
            <a:r>
              <a:rPr lang="en-US" sz="1200" dirty="0"/>
              <a:t>, </a:t>
            </a:r>
            <a:r>
              <a:rPr lang="en-US" sz="1200" dirty="0" err="1"/>
              <a:t>Gangemi</a:t>
            </a:r>
            <a:r>
              <a:rPr lang="en-US" sz="1200" dirty="0"/>
              <a:t>, </a:t>
            </a:r>
            <a:r>
              <a:rPr lang="en-US" sz="1200" dirty="0" err="1"/>
              <a:t>Presutti</a:t>
            </a:r>
            <a:r>
              <a:rPr lang="en-US" sz="1200" dirty="0"/>
              <a:t>, &amp; </a:t>
            </a:r>
            <a:r>
              <a:rPr lang="en-US" sz="1200" dirty="0" err="1"/>
              <a:t>Ciancarini</a:t>
            </a:r>
            <a:r>
              <a:rPr lang="en-US" sz="1200" dirty="0"/>
              <a:t>, 2010] </a:t>
            </a:r>
          </a:p>
          <a:p>
            <a:pPr lvl="2"/>
            <a:r>
              <a:rPr lang="en-US" sz="1600" dirty="0"/>
              <a:t>Maps a database into RDF using the DB schema</a:t>
            </a:r>
          </a:p>
          <a:p>
            <a:pPr lvl="2"/>
            <a:r>
              <a:rPr lang="en-US" sz="1600" dirty="0" err="1"/>
              <a:t>Mannually</a:t>
            </a:r>
            <a:r>
              <a:rPr lang="en-US" sz="1600" dirty="0"/>
              <a:t> defines the mappings of triples to another ontology</a:t>
            </a:r>
          </a:p>
          <a:p>
            <a:r>
              <a:rPr lang="en-US" sz="2000" dirty="0"/>
              <a:t>Ontology Matching</a:t>
            </a:r>
          </a:p>
          <a:p>
            <a:pPr lvl="1"/>
            <a:r>
              <a:rPr lang="en-US" sz="1200" dirty="0"/>
              <a:t>[Doan et al., 2000]</a:t>
            </a:r>
          </a:p>
          <a:p>
            <a:pPr lvl="2"/>
            <a:r>
              <a:rPr lang="en-US" sz="1600" dirty="0"/>
              <a:t>Learn mappings to the ontology using data, but would be analogous to just doing the semantic typing</a:t>
            </a:r>
          </a:p>
          <a:p>
            <a:r>
              <a:rPr lang="en-US" sz="2000" dirty="0"/>
              <a:t>Schema Matching</a:t>
            </a:r>
          </a:p>
          <a:p>
            <a:pPr lvl="1"/>
            <a:r>
              <a:rPr lang="en-US" sz="1200" dirty="0"/>
              <a:t>[</a:t>
            </a:r>
            <a:r>
              <a:rPr lang="en-US" sz="1200" dirty="0" err="1"/>
              <a:t>Rahm</a:t>
            </a:r>
            <a:r>
              <a:rPr lang="en-US" sz="1200" dirty="0"/>
              <a:t> et al., 2001]</a:t>
            </a:r>
          </a:p>
          <a:p>
            <a:pPr lvl="2"/>
            <a:r>
              <a:rPr lang="en-US" sz="1600" dirty="0"/>
              <a:t>Generates alignments between schemas, not a fine-grained model of the data</a:t>
            </a:r>
          </a:p>
          <a:p>
            <a:r>
              <a:rPr lang="en-US" sz="2000" dirty="0"/>
              <a:t>Semantic Integration of Bioinformatics Data	</a:t>
            </a:r>
          </a:p>
          <a:p>
            <a:pPr lvl="1"/>
            <a:r>
              <a:rPr lang="en-US" sz="1800" dirty="0"/>
              <a:t>Bio2RDF </a:t>
            </a:r>
            <a:r>
              <a:rPr lang="en-US" sz="1200" dirty="0"/>
              <a:t>[Belleau et al., 2008]</a:t>
            </a:r>
          </a:p>
          <a:p>
            <a:pPr lvl="2"/>
            <a:r>
              <a:rPr lang="en-US" sz="1600" dirty="0"/>
              <a:t>Manual conversion of sources into RDF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34200" y="6478588"/>
            <a:ext cx="1905000" cy="304800"/>
          </a:xfrm>
          <a:prstGeom prst="rect">
            <a:avLst/>
          </a:prstGeom>
        </p:spPr>
        <p:txBody>
          <a:bodyPr/>
          <a:lstStyle/>
          <a:p>
            <a:fld id="{DECF0910-E643-924B-ABFD-74904B7091C2}" type="slidenum">
              <a:rPr lang="en-US" smtClean="0"/>
              <a:pPr/>
              <a:t>81</a:t>
            </a:fld>
            <a:endParaRPr lang="en-US" sz="1400" b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Writing semantic descriptions by hand</a:t>
            </a:r>
          </a:p>
          <a:p>
            <a:pPr lvl="1"/>
            <a:r>
              <a:rPr lang="en-US" dirty="0"/>
              <a:t>R2RML, SWRL</a:t>
            </a:r>
          </a:p>
          <a:p>
            <a:pPr lvl="1"/>
            <a:r>
              <a:rPr lang="en-US" dirty="0"/>
              <a:t>Tedious and time-consuming task</a:t>
            </a:r>
          </a:p>
          <a:p>
            <a:pPr lvl="1"/>
            <a:r>
              <a:rPr lang="en-US" dirty="0"/>
              <a:t>Requires expertise in SW technologies</a:t>
            </a:r>
          </a:p>
          <a:p>
            <a:endParaRPr lang="en-US" dirty="0"/>
          </a:p>
          <a:p>
            <a:r>
              <a:rPr lang="en-US" dirty="0"/>
              <a:t>Semantic annotation of Web services and Web tables</a:t>
            </a:r>
          </a:p>
          <a:p>
            <a:pPr lvl="1"/>
            <a:r>
              <a:rPr lang="en-US" dirty="0"/>
              <a:t>Very limited in learning the relationships</a:t>
            </a:r>
          </a:p>
          <a:p>
            <a:endParaRPr lang="en-US" dirty="0"/>
          </a:p>
          <a:p>
            <a:r>
              <a:rPr lang="en-US" dirty="0"/>
              <a:t>Learning Semantic Definitions of Online Information Sources [Carman, </a:t>
            </a:r>
            <a:r>
              <a:rPr lang="en-US" dirty="0" err="1"/>
              <a:t>Knoblock</a:t>
            </a:r>
            <a:r>
              <a:rPr lang="en-US" dirty="0"/>
              <a:t>, 2007]</a:t>
            </a:r>
          </a:p>
          <a:p>
            <a:pPr lvl="1"/>
            <a:r>
              <a:rPr lang="en-US" dirty="0"/>
              <a:t>Learns LAV rules from known sources</a:t>
            </a:r>
          </a:p>
          <a:p>
            <a:pPr lvl="1"/>
            <a:r>
              <a:rPr lang="en-US" dirty="0"/>
              <a:t>Can only learn descriptions that overlap known sources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23372"/>
            <a:ext cx="9182961" cy="548585"/>
            <a:chOff x="0" y="6323372"/>
            <a:chExt cx="9182961" cy="548585"/>
          </a:xfrm>
        </p:grpSpPr>
        <p:sp>
          <p:nvSpPr>
            <p:cNvPr id="6" name="TextBox 5"/>
            <p:cNvSpPr txBox="1"/>
            <p:nvPr/>
          </p:nvSpPr>
          <p:spPr>
            <a:xfrm>
              <a:off x="7930139" y="6601156"/>
              <a:ext cx="1252822" cy="26160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Mohsen </a:t>
              </a:r>
              <a:r>
                <a:rPr lang="en-US" sz="1100" dirty="0" err="1">
                  <a:solidFill>
                    <a:schemeClr val="accent1"/>
                  </a:solidFill>
                  <a:latin typeface="+mn-lt"/>
                </a:rPr>
                <a:t>Taheriyan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6610347"/>
              <a:ext cx="2052872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University</a:t>
              </a:r>
              <a:r>
                <a:rPr lang="en-US" sz="1100" baseline="0" dirty="0">
                  <a:solidFill>
                    <a:schemeClr val="accent1"/>
                  </a:solidFill>
                  <a:latin typeface="+mn-lt"/>
                </a:rPr>
                <a:t> of Southern California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8285824" y="6323372"/>
              <a:ext cx="779618" cy="27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3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Automatically build rich semantic descriptions of data sources</a:t>
            </a:r>
          </a:p>
          <a:p>
            <a:pPr lvl="1"/>
            <a:endParaRPr lang="en-US" dirty="0"/>
          </a:p>
          <a:p>
            <a:r>
              <a:rPr lang="en-US" dirty="0"/>
              <a:t>Exploit the background knowledge from (</a:t>
            </a:r>
            <a:r>
              <a:rPr lang="en-US" dirty="0" err="1"/>
              <a:t>i</a:t>
            </a:r>
            <a:r>
              <a:rPr lang="en-US" dirty="0"/>
              <a:t>) the domain ontology, and (ii) the known source models</a:t>
            </a:r>
          </a:p>
          <a:p>
            <a:pPr lvl="1"/>
            <a:endParaRPr lang="en-US" dirty="0"/>
          </a:p>
          <a:p>
            <a:r>
              <a:rPr lang="en-US" dirty="0"/>
              <a:t>Semantic descriptions are the key ingredients to automate many tasks, e.g., </a:t>
            </a:r>
          </a:p>
          <a:p>
            <a:pPr lvl="1"/>
            <a:r>
              <a:rPr lang="en-US" dirty="0"/>
              <a:t>Source Discovery 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Service Composition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23372"/>
            <a:ext cx="9182961" cy="548585"/>
            <a:chOff x="0" y="6323372"/>
            <a:chExt cx="9182961" cy="548585"/>
          </a:xfrm>
        </p:grpSpPr>
        <p:sp>
          <p:nvSpPr>
            <p:cNvPr id="6" name="TextBox 5"/>
            <p:cNvSpPr txBox="1"/>
            <p:nvPr/>
          </p:nvSpPr>
          <p:spPr>
            <a:xfrm>
              <a:off x="7930139" y="6601156"/>
              <a:ext cx="1252822" cy="26160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Mohsen </a:t>
              </a:r>
              <a:r>
                <a:rPr lang="en-US" sz="1100" dirty="0" err="1">
                  <a:solidFill>
                    <a:schemeClr val="accent1"/>
                  </a:solidFill>
                  <a:latin typeface="+mn-lt"/>
                </a:rPr>
                <a:t>Taheriyan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6610347"/>
              <a:ext cx="2052872" cy="261610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1"/>
                  </a:solidFill>
                  <a:latin typeface="+mn-lt"/>
                </a:rPr>
                <a:t>University</a:t>
              </a:r>
              <a:r>
                <a:rPr lang="en-US" sz="1100" baseline="0" dirty="0">
                  <a:solidFill>
                    <a:schemeClr val="accent1"/>
                  </a:solidFill>
                  <a:latin typeface="+mn-lt"/>
                </a:rPr>
                <a:t> of Southern California</a:t>
              </a:r>
              <a:endParaRPr lang="en-US" sz="1100" dirty="0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8285824" y="6323372"/>
              <a:ext cx="779618" cy="27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54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6471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</a:rPr>
              <a:t>karma.isi.edu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09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F9A4F9B-0725-7D46-974E-0E8035210514}" type="datetime4">
              <a:rPr lang="en-US" sz="1400"/>
              <a:pPr/>
              <a:t>February 1, 2018</a:t>
            </a:fld>
            <a:endParaRPr lang="en-US" sz="1400"/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400"/>
              <a:t>University of Southern California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3196768-FF5D-1644-A32F-AEBC76BFF0D6}" type="slidenum">
              <a:rPr lang="en-US" sz="1400"/>
              <a:pPr/>
              <a:t>9</a:t>
            </a:fld>
            <a:endParaRPr lang="en-US" sz="140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Union-Free Regular Expression (UFRE)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Web page structure can be represented as </a:t>
            </a:r>
            <a:r>
              <a:rPr lang="en-US" i="1">
                <a:latin typeface="Tahoma" charset="0"/>
              </a:rPr>
              <a:t>Union-Free Regular Expression </a:t>
            </a:r>
            <a:r>
              <a:rPr lang="en-US">
                <a:latin typeface="Tahoma" charset="0"/>
              </a:rPr>
              <a:t>(UFRE)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UFRE is Regular Expressions without </a:t>
            </a:r>
            <a:r>
              <a:rPr lang="en-US" i="1">
                <a:latin typeface="Tahoma" charset="0"/>
                <a:ea typeface="ＭＳ Ｐゴシック" charset="0"/>
              </a:rPr>
              <a:t>disjunctions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If </a:t>
            </a:r>
            <a:r>
              <a:rPr lang="en-US" i="1">
                <a:latin typeface="Tahoma" charset="0"/>
                <a:ea typeface="ＭＳ Ｐゴシック" charset="0"/>
              </a:rPr>
              <a:t>a</a:t>
            </a:r>
            <a:r>
              <a:rPr lang="en-US">
                <a:latin typeface="Tahoma" charset="0"/>
                <a:ea typeface="ＭＳ Ｐゴシック" charset="0"/>
              </a:rPr>
              <a:t> and </a:t>
            </a:r>
            <a:r>
              <a:rPr lang="en-US" i="1">
                <a:latin typeface="Tahoma" charset="0"/>
                <a:ea typeface="ＭＳ Ｐゴシック" charset="0"/>
              </a:rPr>
              <a:t>b</a:t>
            </a:r>
            <a:r>
              <a:rPr lang="en-US">
                <a:latin typeface="Tahoma" charset="0"/>
                <a:ea typeface="ＭＳ Ｐゴシック" charset="0"/>
              </a:rPr>
              <a:t> are UFRE, then the following are also UFREs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a.b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(a)+</a:t>
            </a:r>
          </a:p>
          <a:p>
            <a:pPr lvl="2" eaLnBrk="1" hangingPunct="1"/>
            <a:r>
              <a:rPr lang="en-US">
                <a:latin typeface="Tahoma" charset="0"/>
                <a:ea typeface="ＭＳ Ｐゴシック" charset="0"/>
              </a:rPr>
              <a:t>(a)?</a:t>
            </a:r>
          </a:p>
        </p:txBody>
      </p:sp>
    </p:spTree>
    <p:extLst>
      <p:ext uri="{BB962C8B-B14F-4D97-AF65-F5344CB8AC3E}">
        <p14:creationId xmlns:p14="http://schemas.microsoft.com/office/powerpoint/2010/main" val="3645670287"/>
      </p:ext>
    </p:extLst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>
        <a:ln w="28575" cmpd="sng">
          <a:solidFill>
            <a:srgbClr val="008000"/>
          </a:solidFill>
        </a:ln>
      </a:spPr>
      <a:bodyPr rtlCol="0" anchor="ctr">
        <a:noAutofit/>
      </a:bodyPr>
      <a:lstStyle>
        <a:defPPr algn="ctr">
          <a:defRPr dirty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47814</TotalTime>
  <Words>3009</Words>
  <Application>Microsoft Macintosh PowerPoint</Application>
  <PresentationFormat>Overhead</PresentationFormat>
  <Paragraphs>939</Paragraphs>
  <Slides>84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ＭＳ 明朝</vt:lpstr>
      <vt:lpstr>ＭＳ Ｐゴシック</vt:lpstr>
      <vt:lpstr>American Typewriter</vt:lpstr>
      <vt:lpstr>Arial</vt:lpstr>
      <vt:lpstr>Avenir Next Condensed Demi Bold</vt:lpstr>
      <vt:lpstr>Calibri</vt:lpstr>
      <vt:lpstr>Cambria</vt:lpstr>
      <vt:lpstr>Courier New</vt:lpstr>
      <vt:lpstr>Symbol</vt:lpstr>
      <vt:lpstr>Tahoma</vt:lpstr>
      <vt:lpstr>Times</vt:lpstr>
      <vt:lpstr>Trebuchet MS</vt:lpstr>
      <vt:lpstr>Wingdings</vt:lpstr>
      <vt:lpstr>Adjacency</vt:lpstr>
      <vt:lpstr>AAAI 2018 Tutorial Building Knowledge Graphs</vt:lpstr>
      <vt:lpstr>Wrappers for  Web Data Extraction</vt:lpstr>
      <vt:lpstr>Extracting Data from Semi-structured Sources</vt:lpstr>
      <vt:lpstr>Approaches to Wrapper Construction</vt:lpstr>
      <vt:lpstr>Grammar Induction Approach</vt:lpstr>
      <vt:lpstr>RoadRunner  [Crescenzi, Mecca, &amp; Merialdo]  </vt:lpstr>
      <vt:lpstr>Example Pages</vt:lpstr>
      <vt:lpstr>Extracted Result</vt:lpstr>
      <vt:lpstr>Union-Free Regular Expression (UFRE)</vt:lpstr>
      <vt:lpstr>Union-Free Regular Expression (UFRE)</vt:lpstr>
      <vt:lpstr>Approach</vt:lpstr>
      <vt:lpstr>Matching/Mismatches</vt:lpstr>
      <vt:lpstr>Matching/Mismatches</vt:lpstr>
      <vt:lpstr>Example Matching</vt:lpstr>
      <vt:lpstr>String Mismatches: Discovering Fields</vt:lpstr>
      <vt:lpstr>Example Matching</vt:lpstr>
      <vt:lpstr>Tag Mismatches: Discovering Optionals</vt:lpstr>
      <vt:lpstr>Example Matching</vt:lpstr>
      <vt:lpstr>Tag Mismatches:  Discovering Iterators</vt:lpstr>
      <vt:lpstr>Example Matching</vt:lpstr>
      <vt:lpstr>Internal Mismatches</vt:lpstr>
      <vt:lpstr>Recursive Example</vt:lpstr>
      <vt:lpstr>Discussion</vt:lpstr>
      <vt:lpstr>Limitations</vt:lpstr>
      <vt:lpstr>Inferlink Web Extraction Software</vt:lpstr>
      <vt:lpstr>Extraction</vt:lpstr>
      <vt:lpstr>Structured Extraction</vt:lpstr>
      <vt:lpstr>Automated Extraction [Minton et al., Inferlink]</vt:lpstr>
      <vt:lpstr>Automated Extraction</vt:lpstr>
      <vt:lpstr>Automated Extraction</vt:lpstr>
      <vt:lpstr>Clustering </vt:lpstr>
      <vt:lpstr>Automated Extraction</vt:lpstr>
      <vt:lpstr>Extractor Learning</vt:lpstr>
      <vt:lpstr>Unsupervised Extraction Tool</vt:lpstr>
      <vt:lpstr>Extraction Evaluation</vt:lpstr>
      <vt:lpstr>Discussion</vt:lpstr>
      <vt:lpstr>Web Data Extraction Software</vt:lpstr>
      <vt:lpstr>Aligning and Integrating Data in Karma</vt:lpstr>
      <vt:lpstr>Karma</vt:lpstr>
      <vt:lpstr>Information Integration in Karma</vt:lpstr>
      <vt:lpstr>Information Integration in Karma</vt:lpstr>
      <vt:lpstr>Secret Sauce: Karma Understands Your Data</vt:lpstr>
      <vt:lpstr>What is a Semantic Model?</vt:lpstr>
      <vt:lpstr>Semantic Types</vt:lpstr>
      <vt:lpstr>Relationships</vt:lpstr>
      <vt:lpstr>Semantic Model</vt:lpstr>
      <vt:lpstr>PowerPoint Presentation</vt:lpstr>
      <vt:lpstr>PowerPoint Presentation</vt:lpstr>
      <vt:lpstr>PowerPoint Presentation</vt:lpstr>
      <vt:lpstr>Semi-automatically Building  Semantic Models in Karma</vt:lpstr>
      <vt:lpstr>Approach  [Knoblock et al, ESWC 2012]</vt:lpstr>
      <vt:lpstr>Example</vt:lpstr>
      <vt:lpstr>Learning Semantic Types [Krishnamurthy et al., ESWC 2015]</vt:lpstr>
      <vt:lpstr>Learning Semantic Types</vt:lpstr>
      <vt:lpstr>Learning Semantic Types</vt:lpstr>
      <vt:lpstr>Learning Semantic Types</vt:lpstr>
      <vt:lpstr>Requirements</vt:lpstr>
      <vt:lpstr>Approach for Textual Data</vt:lpstr>
      <vt:lpstr>Approach for Textual Data</vt:lpstr>
      <vt:lpstr>Approach for Numeric Data</vt:lpstr>
      <vt:lpstr>Approach for Numeric Data</vt:lpstr>
      <vt:lpstr>Similarity features</vt:lpstr>
      <vt:lpstr>Training machine learning model [Pham et al., ISWC 2016] </vt:lpstr>
      <vt:lpstr>Predicting new attribute</vt:lpstr>
      <vt:lpstr>Approach  [Knoblock et al, ESWC 2012]</vt:lpstr>
      <vt:lpstr>Construct a Graph</vt:lpstr>
      <vt:lpstr>Construct a Graph</vt:lpstr>
      <vt:lpstr>Inferring the Relationships</vt:lpstr>
      <vt:lpstr>Steiner Tree</vt:lpstr>
      <vt:lpstr>Inferring the Relationships</vt:lpstr>
      <vt:lpstr>Result in Karma</vt:lpstr>
      <vt:lpstr>Refining the Model</vt:lpstr>
      <vt:lpstr>Final Semantic Model</vt:lpstr>
      <vt:lpstr>Karma Learns the Source Models Taheriyan et al., ISWC 2013, ICSC 2014</vt:lpstr>
      <vt:lpstr>Karma Use Cases</vt:lpstr>
      <vt:lpstr>Source Mapping Phase</vt:lpstr>
      <vt:lpstr>Source Mapping  and Query Time</vt:lpstr>
      <vt:lpstr>VIVO</vt:lpstr>
      <vt:lpstr>American Art Collaborative [Knoblock et al., ISWC 2017]</vt:lpstr>
      <vt:lpstr>PowerPoint Presentation</vt:lpstr>
      <vt:lpstr>Related Work</vt:lpstr>
      <vt:lpstr>Related Work</vt:lpstr>
      <vt:lpstr>Discussion</vt:lpstr>
      <vt:lpstr>More Info</vt:lpstr>
    </vt:vector>
  </TitlesOfParts>
  <Company>Information Sciences Institute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Microsoft Office User</cp:lastModifiedBy>
  <cp:revision>1206</cp:revision>
  <cp:lastPrinted>1998-11-17T18:56:32Z</cp:lastPrinted>
  <dcterms:created xsi:type="dcterms:W3CDTF">2010-01-11T19:28:08Z</dcterms:created>
  <dcterms:modified xsi:type="dcterms:W3CDTF">2018-02-01T23:16:14Z</dcterms:modified>
</cp:coreProperties>
</file>